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7" r:id="rId2"/>
    <p:sldId id="343" r:id="rId3"/>
    <p:sldId id="258" r:id="rId4"/>
    <p:sldId id="330" r:id="rId5"/>
    <p:sldId id="323" r:id="rId6"/>
    <p:sldId id="324" r:id="rId7"/>
    <p:sldId id="334" r:id="rId8"/>
    <p:sldId id="329" r:id="rId9"/>
    <p:sldId id="325" r:id="rId10"/>
    <p:sldId id="337" r:id="rId11"/>
    <p:sldId id="263" r:id="rId12"/>
    <p:sldId id="342" r:id="rId13"/>
    <p:sldId id="340" r:id="rId14"/>
    <p:sldId id="345" r:id="rId15"/>
    <p:sldId id="308" r:id="rId16"/>
    <p:sldId id="26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n" initials="D" lastIdx="4" clrIdx="0"/>
  <p:cmAuthor id="1" name="Ned Hardie-Boys" initials="NHB"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45560"/>
    <a:srgbClr val="445460"/>
    <a:srgbClr val="8CC73F"/>
    <a:srgbClr val="C6C18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62102" autoAdjust="0"/>
  </p:normalViewPr>
  <p:slideViewPr>
    <p:cSldViewPr snapToGrid="0" snapToObjects="1">
      <p:cViewPr varScale="1">
        <p:scale>
          <a:sx n="37" d="100"/>
          <a:sy n="37" d="100"/>
        </p:scale>
        <p:origin x="-1998" y="-90"/>
      </p:cViewPr>
      <p:guideLst>
        <p:guide orient="horz" pos="2160"/>
        <p:guide pos="2880"/>
      </p:guideLst>
    </p:cSldViewPr>
  </p:slideViewPr>
  <p:outlineViewPr>
    <p:cViewPr>
      <p:scale>
        <a:sx n="33" d="100"/>
        <a:sy n="33" d="100"/>
      </p:scale>
      <p:origin x="0" y="1056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0" d="100"/>
          <a:sy n="60" d="100"/>
        </p:scale>
        <p:origin x="-2874"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DB01D0-FAC5-4012-90FA-B0E3C47915F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NZ"/>
        </a:p>
      </dgm:t>
    </dgm:pt>
    <dgm:pt modelId="{DE002348-F48B-49F0-91BA-3D1FB8127C33}">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NZ" sz="3200" dirty="0" smtClean="0"/>
            <a:t>Federal level</a:t>
          </a:r>
          <a:endParaRPr lang="en-NZ" sz="3200" dirty="0"/>
        </a:p>
      </dgm:t>
    </dgm:pt>
    <dgm:pt modelId="{30FFDBFD-5782-48C0-B181-7DE3320B0882}" type="parTrans" cxnId="{2087270C-DC8B-4AD8-891C-243D02EF7332}">
      <dgm:prSet/>
      <dgm:spPr/>
      <dgm:t>
        <a:bodyPr/>
        <a:lstStyle/>
        <a:p>
          <a:endParaRPr lang="en-NZ"/>
        </a:p>
      </dgm:t>
    </dgm:pt>
    <dgm:pt modelId="{08E03BBB-486E-4194-A031-25AF9D34E39B}" type="sibTrans" cxnId="{2087270C-DC8B-4AD8-891C-243D02EF7332}">
      <dgm:prSet/>
      <dgm:spPr/>
      <dgm:t>
        <a:bodyPr/>
        <a:lstStyle/>
        <a:p>
          <a:endParaRPr lang="en-NZ"/>
        </a:p>
      </dgm:t>
    </dgm:pt>
    <dgm:pt modelId="{F58F79E4-9D5D-4EE7-94A3-06C4CD5FB25D}">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NZ" sz="1800" dirty="0" smtClean="0"/>
            <a:t>Government agencies</a:t>
          </a:r>
          <a:endParaRPr lang="en-NZ" sz="1800" dirty="0"/>
        </a:p>
      </dgm:t>
    </dgm:pt>
    <dgm:pt modelId="{E95DB07A-6E32-49B5-AA06-4DF32DB2439B}" type="parTrans" cxnId="{AB330F24-CB01-4385-BA7E-A4FB4DD2486D}">
      <dgm:prSet/>
      <dgm:spPr/>
      <dgm:t>
        <a:bodyPr/>
        <a:lstStyle/>
        <a:p>
          <a:endParaRPr lang="en-NZ"/>
        </a:p>
      </dgm:t>
    </dgm:pt>
    <dgm:pt modelId="{A50EFA7D-8CE9-4247-8620-0983089DF5B8}" type="sibTrans" cxnId="{AB330F24-CB01-4385-BA7E-A4FB4DD2486D}">
      <dgm:prSet/>
      <dgm:spPr/>
      <dgm:t>
        <a:bodyPr/>
        <a:lstStyle/>
        <a:p>
          <a:endParaRPr lang="en-NZ"/>
        </a:p>
      </dgm:t>
    </dgm:pt>
    <dgm:pt modelId="{F3F8EC1A-7DEA-4059-9933-4E7DFECD79AD}">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NZ" sz="3200" dirty="0" smtClean="0"/>
            <a:t>Central level</a:t>
          </a:r>
          <a:endParaRPr lang="en-NZ" sz="3200" dirty="0"/>
        </a:p>
      </dgm:t>
    </dgm:pt>
    <dgm:pt modelId="{45623A50-EB24-4C95-B5B2-71EA179B475F}" type="parTrans" cxnId="{A74CD0B7-E10C-4942-AD1A-23195EE55F36}">
      <dgm:prSet/>
      <dgm:spPr/>
      <dgm:t>
        <a:bodyPr/>
        <a:lstStyle/>
        <a:p>
          <a:endParaRPr lang="en-NZ"/>
        </a:p>
      </dgm:t>
    </dgm:pt>
    <dgm:pt modelId="{1CA3B50D-2F98-4900-803A-C06ED16BF924}" type="sibTrans" cxnId="{A74CD0B7-E10C-4942-AD1A-23195EE55F36}">
      <dgm:prSet/>
      <dgm:spPr/>
      <dgm:t>
        <a:bodyPr/>
        <a:lstStyle/>
        <a:p>
          <a:endParaRPr lang="en-NZ"/>
        </a:p>
      </dgm:t>
    </dgm:pt>
    <dgm:pt modelId="{DA59C60D-412E-4D53-882B-BB11E049E447}">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NZ" sz="1800" dirty="0" smtClean="0"/>
            <a:t>Senior health administrators and policy officers</a:t>
          </a:r>
          <a:endParaRPr lang="en-NZ" sz="1800" dirty="0"/>
        </a:p>
      </dgm:t>
    </dgm:pt>
    <dgm:pt modelId="{9C1539F6-A273-4818-977A-205A7F1882C8}" type="parTrans" cxnId="{BCBD38B8-7AFB-4B9D-B9A3-4D9F5E189724}">
      <dgm:prSet/>
      <dgm:spPr/>
      <dgm:t>
        <a:bodyPr/>
        <a:lstStyle/>
        <a:p>
          <a:endParaRPr lang="en-NZ"/>
        </a:p>
      </dgm:t>
    </dgm:pt>
    <dgm:pt modelId="{6773DEB6-CC76-4978-A027-4CB06B770788}" type="sibTrans" cxnId="{BCBD38B8-7AFB-4B9D-B9A3-4D9F5E189724}">
      <dgm:prSet/>
      <dgm:spPr/>
      <dgm:t>
        <a:bodyPr/>
        <a:lstStyle/>
        <a:p>
          <a:endParaRPr lang="en-NZ"/>
        </a:p>
      </dgm:t>
    </dgm:pt>
    <dgm:pt modelId="{D2355310-599D-40D2-8E6C-B6A46E44B22D}">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NZ" sz="1800" dirty="0" smtClean="0"/>
            <a:t>Peak bodies</a:t>
          </a:r>
          <a:endParaRPr lang="en-NZ" sz="1800" dirty="0"/>
        </a:p>
      </dgm:t>
    </dgm:pt>
    <dgm:pt modelId="{3224F5E6-CEAB-45D8-91A4-88CE71C9B8A2}" type="parTrans" cxnId="{5A0D98A2-A1D3-4E8C-9167-B35D7A7FD100}">
      <dgm:prSet/>
      <dgm:spPr/>
      <dgm:t>
        <a:bodyPr/>
        <a:lstStyle/>
        <a:p>
          <a:endParaRPr lang="en-NZ"/>
        </a:p>
      </dgm:t>
    </dgm:pt>
    <dgm:pt modelId="{A38A223E-B9F0-44E1-B8B8-EC28F794F646}" type="sibTrans" cxnId="{5A0D98A2-A1D3-4E8C-9167-B35D7A7FD100}">
      <dgm:prSet/>
      <dgm:spPr/>
      <dgm:t>
        <a:bodyPr/>
        <a:lstStyle/>
        <a:p>
          <a:endParaRPr lang="en-NZ"/>
        </a:p>
      </dgm:t>
    </dgm:pt>
    <dgm:pt modelId="{B69FDE1C-D365-43B6-A40B-F2F3CD775F1D}">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NZ" sz="3200" dirty="0" smtClean="0"/>
            <a:t>Regional level</a:t>
          </a:r>
          <a:endParaRPr lang="en-NZ" sz="3200" dirty="0"/>
        </a:p>
      </dgm:t>
    </dgm:pt>
    <dgm:pt modelId="{53CB74DB-F18E-4ED1-B606-243DB1E8DD7E}" type="parTrans" cxnId="{D538D708-F35C-44FD-9656-C2ED43B15C8D}">
      <dgm:prSet/>
      <dgm:spPr/>
      <dgm:t>
        <a:bodyPr/>
        <a:lstStyle/>
        <a:p>
          <a:endParaRPr lang="en-NZ"/>
        </a:p>
      </dgm:t>
    </dgm:pt>
    <dgm:pt modelId="{CED22FB5-019C-423D-94B8-2CE3FFF46CFB}" type="sibTrans" cxnId="{D538D708-F35C-44FD-9656-C2ED43B15C8D}">
      <dgm:prSet/>
      <dgm:spPr/>
      <dgm:t>
        <a:bodyPr/>
        <a:lstStyle/>
        <a:p>
          <a:endParaRPr lang="en-NZ"/>
        </a:p>
      </dgm:t>
    </dgm:pt>
    <dgm:pt modelId="{1B21314E-BE25-42C7-B8AC-8093347DCAC0}">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NZ" sz="1800" dirty="0" smtClean="0"/>
            <a:t>Health service clinical and administrative staff</a:t>
          </a:r>
          <a:endParaRPr lang="en-NZ" sz="1800" dirty="0"/>
        </a:p>
      </dgm:t>
    </dgm:pt>
    <dgm:pt modelId="{0A8D3077-E395-4EA9-9513-35D0C64248DB}" type="parTrans" cxnId="{04C644C0-B076-44E0-A7A6-40EC21EF7D45}">
      <dgm:prSet/>
      <dgm:spPr/>
      <dgm:t>
        <a:bodyPr/>
        <a:lstStyle/>
        <a:p>
          <a:endParaRPr lang="en-NZ"/>
        </a:p>
      </dgm:t>
    </dgm:pt>
    <dgm:pt modelId="{C8F724EB-72C7-4DC2-A116-EBF70A40981B}" type="sibTrans" cxnId="{04C644C0-B076-44E0-A7A6-40EC21EF7D45}">
      <dgm:prSet/>
      <dgm:spPr/>
      <dgm:t>
        <a:bodyPr/>
        <a:lstStyle/>
        <a:p>
          <a:endParaRPr lang="en-NZ"/>
        </a:p>
      </dgm:t>
    </dgm:pt>
    <dgm:pt modelId="{3896EB5D-1E65-4E66-A9BA-DF2D96CF51A5}">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NZ" sz="1800" dirty="0" smtClean="0"/>
            <a:t>Members of regional steering committees</a:t>
          </a:r>
          <a:endParaRPr lang="en-NZ" sz="1800" dirty="0"/>
        </a:p>
      </dgm:t>
    </dgm:pt>
    <dgm:pt modelId="{CB95FFC4-7B2D-4058-AF6A-1797A72434FA}" type="parTrans" cxnId="{9CD47AAA-708A-4877-815E-8EA2EEEDB668}">
      <dgm:prSet/>
      <dgm:spPr/>
      <dgm:t>
        <a:bodyPr/>
        <a:lstStyle/>
        <a:p>
          <a:endParaRPr lang="en-NZ"/>
        </a:p>
      </dgm:t>
    </dgm:pt>
    <dgm:pt modelId="{9688C6AC-8743-4BA7-B7DB-7B32450B0461}" type="sibTrans" cxnId="{9CD47AAA-708A-4877-815E-8EA2EEEDB668}">
      <dgm:prSet/>
      <dgm:spPr/>
      <dgm:t>
        <a:bodyPr/>
        <a:lstStyle/>
        <a:p>
          <a:endParaRPr lang="en-NZ"/>
        </a:p>
      </dgm:t>
    </dgm:pt>
    <dgm:pt modelId="{F9B67CB9-C3F4-4CDA-8CB2-3AF9626D42EB}">
      <dgm:prSet custT="1">
        <dgm:style>
          <a:lnRef idx="1">
            <a:schemeClr val="accent3"/>
          </a:lnRef>
          <a:fillRef idx="2">
            <a:schemeClr val="accent3"/>
          </a:fillRef>
          <a:effectRef idx="1">
            <a:schemeClr val="accent3"/>
          </a:effectRef>
          <a:fontRef idx="minor">
            <a:schemeClr val="dk1"/>
          </a:fontRef>
        </dgm:style>
      </dgm:prSet>
      <dgm:spPr/>
      <dgm:t>
        <a:bodyPr/>
        <a:lstStyle/>
        <a:p>
          <a:r>
            <a:rPr lang="en-NZ" sz="3200" dirty="0" smtClean="0"/>
            <a:t>Community level</a:t>
          </a:r>
          <a:endParaRPr lang="en-NZ" sz="3200" dirty="0"/>
        </a:p>
      </dgm:t>
    </dgm:pt>
    <dgm:pt modelId="{E1268ECB-F247-49A6-9175-371632C27B72}" type="parTrans" cxnId="{756CA591-F21F-4EA4-9EE0-8E02366C9645}">
      <dgm:prSet/>
      <dgm:spPr/>
      <dgm:t>
        <a:bodyPr/>
        <a:lstStyle/>
        <a:p>
          <a:endParaRPr lang="en-NZ"/>
        </a:p>
      </dgm:t>
    </dgm:pt>
    <dgm:pt modelId="{D54A3CF5-4BA1-4529-AD65-04542547EE02}" type="sibTrans" cxnId="{756CA591-F21F-4EA4-9EE0-8E02366C9645}">
      <dgm:prSet/>
      <dgm:spPr/>
      <dgm:t>
        <a:bodyPr/>
        <a:lstStyle/>
        <a:p>
          <a:endParaRPr lang="en-NZ"/>
        </a:p>
      </dgm:t>
    </dgm:pt>
    <dgm:pt modelId="{7473FC0D-02DC-47E9-A70D-672E91740194}">
      <dgm:prSet custT="1">
        <dgm:style>
          <a:lnRef idx="1">
            <a:schemeClr val="accent3"/>
          </a:lnRef>
          <a:fillRef idx="2">
            <a:schemeClr val="accent3"/>
          </a:fillRef>
          <a:effectRef idx="1">
            <a:schemeClr val="accent3"/>
          </a:effectRef>
          <a:fontRef idx="minor">
            <a:schemeClr val="dk1"/>
          </a:fontRef>
        </dgm:style>
      </dgm:prSet>
      <dgm:spPr/>
      <dgm:t>
        <a:bodyPr/>
        <a:lstStyle/>
        <a:p>
          <a:r>
            <a:rPr lang="en-NZ" sz="1800" dirty="0" smtClean="0"/>
            <a:t>Health clinic staff</a:t>
          </a:r>
          <a:endParaRPr lang="en-NZ" sz="1800" dirty="0"/>
        </a:p>
      </dgm:t>
    </dgm:pt>
    <dgm:pt modelId="{E07A2B7A-3BDE-487E-B8B6-D01D307E59B5}" type="parTrans" cxnId="{C403002F-6A9B-4BD9-B6A1-1241A1078B08}">
      <dgm:prSet/>
      <dgm:spPr/>
      <dgm:t>
        <a:bodyPr/>
        <a:lstStyle/>
        <a:p>
          <a:endParaRPr lang="en-NZ"/>
        </a:p>
      </dgm:t>
    </dgm:pt>
    <dgm:pt modelId="{1D38D2F5-3FA4-4DE9-8A08-E3CD31C0D434}" type="sibTrans" cxnId="{C403002F-6A9B-4BD9-B6A1-1241A1078B08}">
      <dgm:prSet/>
      <dgm:spPr/>
      <dgm:t>
        <a:bodyPr/>
        <a:lstStyle/>
        <a:p>
          <a:endParaRPr lang="en-NZ"/>
        </a:p>
      </dgm:t>
    </dgm:pt>
    <dgm:pt modelId="{DA4D4724-1627-498D-9A42-6DE334B61CDD}">
      <dgm:prSet custT="1">
        <dgm:style>
          <a:lnRef idx="1">
            <a:schemeClr val="accent3"/>
          </a:lnRef>
          <a:fillRef idx="2">
            <a:schemeClr val="accent3"/>
          </a:fillRef>
          <a:effectRef idx="1">
            <a:schemeClr val="accent3"/>
          </a:effectRef>
          <a:fontRef idx="minor">
            <a:schemeClr val="dk1"/>
          </a:fontRef>
        </dgm:style>
      </dgm:prSet>
      <dgm:spPr/>
      <dgm:t>
        <a:bodyPr/>
        <a:lstStyle/>
        <a:p>
          <a:r>
            <a:rPr lang="en-NZ" sz="1800" dirty="0" smtClean="0"/>
            <a:t>Parents and guardians</a:t>
          </a:r>
          <a:endParaRPr lang="en-NZ" sz="1800" dirty="0"/>
        </a:p>
      </dgm:t>
    </dgm:pt>
    <dgm:pt modelId="{1A98BE79-0062-41FB-B979-F8710C226F08}" type="parTrans" cxnId="{8AB69AB3-E1F1-42BE-B896-368EF0BC4902}">
      <dgm:prSet/>
      <dgm:spPr/>
      <dgm:t>
        <a:bodyPr/>
        <a:lstStyle/>
        <a:p>
          <a:endParaRPr lang="en-NZ"/>
        </a:p>
      </dgm:t>
    </dgm:pt>
    <dgm:pt modelId="{52D58AF8-F934-477A-AED1-36D2C7B6A241}" type="sibTrans" cxnId="{8AB69AB3-E1F1-42BE-B896-368EF0BC4902}">
      <dgm:prSet/>
      <dgm:spPr/>
      <dgm:t>
        <a:bodyPr/>
        <a:lstStyle/>
        <a:p>
          <a:endParaRPr lang="en-NZ"/>
        </a:p>
      </dgm:t>
    </dgm:pt>
    <dgm:pt modelId="{885E2B0D-5726-4845-9D05-25385391847C}">
      <dgm:prSet custT="1">
        <dgm:style>
          <a:lnRef idx="1">
            <a:schemeClr val="accent3"/>
          </a:lnRef>
          <a:fillRef idx="2">
            <a:schemeClr val="accent3"/>
          </a:fillRef>
          <a:effectRef idx="1">
            <a:schemeClr val="accent3"/>
          </a:effectRef>
          <a:fontRef idx="minor">
            <a:schemeClr val="dk1"/>
          </a:fontRef>
        </dgm:style>
      </dgm:prSet>
      <dgm:spPr/>
      <dgm:t>
        <a:bodyPr/>
        <a:lstStyle/>
        <a:p>
          <a:r>
            <a:rPr lang="en-NZ" sz="1800" dirty="0" smtClean="0"/>
            <a:t>Other community members and leaders</a:t>
          </a:r>
          <a:endParaRPr lang="en-NZ" sz="1800" dirty="0"/>
        </a:p>
      </dgm:t>
    </dgm:pt>
    <dgm:pt modelId="{DEB0BA5F-017F-438E-BD17-D4A405E9CFA4}" type="parTrans" cxnId="{43DDC64D-269C-4E95-B4D4-0201915F162D}">
      <dgm:prSet/>
      <dgm:spPr/>
      <dgm:t>
        <a:bodyPr/>
        <a:lstStyle/>
        <a:p>
          <a:endParaRPr lang="en-NZ"/>
        </a:p>
      </dgm:t>
    </dgm:pt>
    <dgm:pt modelId="{AB8E1B55-E60A-4DB3-A5E9-08933D8F40E7}" type="sibTrans" cxnId="{43DDC64D-269C-4E95-B4D4-0201915F162D}">
      <dgm:prSet/>
      <dgm:spPr/>
      <dgm:t>
        <a:bodyPr/>
        <a:lstStyle/>
        <a:p>
          <a:endParaRPr lang="en-NZ"/>
        </a:p>
      </dgm:t>
    </dgm:pt>
    <dgm:pt modelId="{A04B147D-BCFE-4492-A024-5F6A3FF50F76}">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NZ" sz="1800" dirty="0" smtClean="0"/>
            <a:t>Interagency committees/working groups</a:t>
          </a:r>
          <a:endParaRPr lang="en-NZ" sz="1800" dirty="0"/>
        </a:p>
      </dgm:t>
    </dgm:pt>
    <dgm:pt modelId="{0E1249B0-72EB-4E3A-A7EE-0355263ABC04}" type="parTrans" cxnId="{E84071D3-595A-47BB-AD8D-E4D5CBF5D070}">
      <dgm:prSet/>
      <dgm:spPr/>
      <dgm:t>
        <a:bodyPr/>
        <a:lstStyle/>
        <a:p>
          <a:endParaRPr lang="en-NZ"/>
        </a:p>
      </dgm:t>
    </dgm:pt>
    <dgm:pt modelId="{A3A91DB0-5620-4E8C-9DDC-CC8586755A4F}" type="sibTrans" cxnId="{E84071D3-595A-47BB-AD8D-E4D5CBF5D070}">
      <dgm:prSet/>
      <dgm:spPr/>
      <dgm:t>
        <a:bodyPr/>
        <a:lstStyle/>
        <a:p>
          <a:endParaRPr lang="en-NZ"/>
        </a:p>
      </dgm:t>
    </dgm:pt>
    <dgm:pt modelId="{964C7FBC-341C-4B50-B78D-F1662B093D55}">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NZ" sz="1800" dirty="0" smtClean="0"/>
            <a:t>National experts</a:t>
          </a:r>
          <a:endParaRPr lang="en-NZ" sz="1800" dirty="0"/>
        </a:p>
      </dgm:t>
    </dgm:pt>
    <dgm:pt modelId="{23876CEB-C3FC-4D4F-9807-6B0722677DAA}" type="parTrans" cxnId="{869F3D99-E42E-4DCE-9B53-EA3F93A4073B}">
      <dgm:prSet/>
      <dgm:spPr/>
      <dgm:t>
        <a:bodyPr/>
        <a:lstStyle/>
        <a:p>
          <a:endParaRPr lang="en-NZ"/>
        </a:p>
      </dgm:t>
    </dgm:pt>
    <dgm:pt modelId="{E1A01CA9-621D-47B8-B922-A7FAFABC785D}" type="sibTrans" cxnId="{869F3D99-E42E-4DCE-9B53-EA3F93A4073B}">
      <dgm:prSet/>
      <dgm:spPr/>
      <dgm:t>
        <a:bodyPr/>
        <a:lstStyle/>
        <a:p>
          <a:endParaRPr lang="en-NZ"/>
        </a:p>
      </dgm:t>
    </dgm:pt>
    <dgm:pt modelId="{5B09C0FE-7207-48F6-957B-E97A482C1C48}">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NZ" sz="1800" dirty="0" smtClean="0"/>
            <a:t>National bodies</a:t>
          </a:r>
          <a:endParaRPr lang="en-NZ" sz="1800" dirty="0"/>
        </a:p>
      </dgm:t>
    </dgm:pt>
    <dgm:pt modelId="{F5467DD0-3FC4-4027-88F2-0172A55FCD06}" type="sibTrans" cxnId="{EF5C34B4-C857-4E95-BF9C-8DC09E27F5BA}">
      <dgm:prSet/>
      <dgm:spPr/>
      <dgm:t>
        <a:bodyPr/>
        <a:lstStyle/>
        <a:p>
          <a:endParaRPr lang="en-NZ"/>
        </a:p>
      </dgm:t>
    </dgm:pt>
    <dgm:pt modelId="{FE2148DF-8584-4736-A491-49890337F0FF}" type="parTrans" cxnId="{EF5C34B4-C857-4E95-BF9C-8DC09E27F5BA}">
      <dgm:prSet/>
      <dgm:spPr/>
      <dgm:t>
        <a:bodyPr/>
        <a:lstStyle/>
        <a:p>
          <a:endParaRPr lang="en-NZ"/>
        </a:p>
      </dgm:t>
    </dgm:pt>
    <dgm:pt modelId="{943437F4-6C4F-4A3B-AA6E-11E3E4B1D432}" type="pres">
      <dgm:prSet presAssocID="{F1DB01D0-FAC5-4012-90FA-B0E3C47915F2}" presName="Name0" presStyleCnt="0">
        <dgm:presLayoutVars>
          <dgm:dir/>
          <dgm:animLvl val="lvl"/>
          <dgm:resizeHandles val="exact"/>
        </dgm:presLayoutVars>
      </dgm:prSet>
      <dgm:spPr/>
      <dgm:t>
        <a:bodyPr/>
        <a:lstStyle/>
        <a:p>
          <a:endParaRPr lang="en-US"/>
        </a:p>
      </dgm:t>
    </dgm:pt>
    <dgm:pt modelId="{DDA65DDF-6AC6-4D8D-ADF3-BA2384626B5B}" type="pres">
      <dgm:prSet presAssocID="{DE002348-F48B-49F0-91BA-3D1FB8127C33}" presName="linNode" presStyleCnt="0"/>
      <dgm:spPr/>
    </dgm:pt>
    <dgm:pt modelId="{8DEE3CB4-7A59-41FD-8EEB-C61F901A3C42}" type="pres">
      <dgm:prSet presAssocID="{DE002348-F48B-49F0-91BA-3D1FB8127C33}" presName="parentText" presStyleLbl="node1" presStyleIdx="0" presStyleCnt="4">
        <dgm:presLayoutVars>
          <dgm:chMax val="1"/>
          <dgm:bulletEnabled val="1"/>
        </dgm:presLayoutVars>
      </dgm:prSet>
      <dgm:spPr/>
      <dgm:t>
        <a:bodyPr/>
        <a:lstStyle/>
        <a:p>
          <a:endParaRPr lang="en-US"/>
        </a:p>
      </dgm:t>
    </dgm:pt>
    <dgm:pt modelId="{AC41A6BF-1C67-4551-8992-5FE25C12E950}" type="pres">
      <dgm:prSet presAssocID="{DE002348-F48B-49F0-91BA-3D1FB8127C33}" presName="descendantText" presStyleLbl="alignAccFollowNode1" presStyleIdx="0" presStyleCnt="4" custScaleY="121615">
        <dgm:presLayoutVars>
          <dgm:bulletEnabled val="1"/>
        </dgm:presLayoutVars>
      </dgm:prSet>
      <dgm:spPr/>
      <dgm:t>
        <a:bodyPr/>
        <a:lstStyle/>
        <a:p>
          <a:endParaRPr lang="en-NZ"/>
        </a:p>
      </dgm:t>
    </dgm:pt>
    <dgm:pt modelId="{0D450C48-E503-47D0-99A5-51B9BB5609BC}" type="pres">
      <dgm:prSet presAssocID="{08E03BBB-486E-4194-A031-25AF9D34E39B}" presName="sp" presStyleCnt="0"/>
      <dgm:spPr/>
    </dgm:pt>
    <dgm:pt modelId="{AD3BDD95-2C8C-4B91-8FF7-06F584218852}" type="pres">
      <dgm:prSet presAssocID="{F3F8EC1A-7DEA-4059-9933-4E7DFECD79AD}" presName="linNode" presStyleCnt="0"/>
      <dgm:spPr/>
    </dgm:pt>
    <dgm:pt modelId="{E759E445-0C57-441A-80FD-3598A716D979}" type="pres">
      <dgm:prSet presAssocID="{F3F8EC1A-7DEA-4059-9933-4E7DFECD79AD}" presName="parentText" presStyleLbl="node1" presStyleIdx="1" presStyleCnt="4">
        <dgm:presLayoutVars>
          <dgm:chMax val="1"/>
          <dgm:bulletEnabled val="1"/>
        </dgm:presLayoutVars>
      </dgm:prSet>
      <dgm:spPr/>
      <dgm:t>
        <a:bodyPr/>
        <a:lstStyle/>
        <a:p>
          <a:endParaRPr lang="en-US"/>
        </a:p>
      </dgm:t>
    </dgm:pt>
    <dgm:pt modelId="{2DE9D515-5070-4E2D-96FE-FCFE9FF372FF}" type="pres">
      <dgm:prSet presAssocID="{F3F8EC1A-7DEA-4059-9933-4E7DFECD79AD}" presName="descendantText" presStyleLbl="alignAccFollowNode1" presStyleIdx="1" presStyleCnt="4" custScaleY="121696">
        <dgm:presLayoutVars>
          <dgm:bulletEnabled val="1"/>
        </dgm:presLayoutVars>
      </dgm:prSet>
      <dgm:spPr/>
      <dgm:t>
        <a:bodyPr/>
        <a:lstStyle/>
        <a:p>
          <a:endParaRPr lang="en-NZ"/>
        </a:p>
      </dgm:t>
    </dgm:pt>
    <dgm:pt modelId="{0A1B5F3A-37DA-47ED-96A5-72C55D3EB6D0}" type="pres">
      <dgm:prSet presAssocID="{1CA3B50D-2F98-4900-803A-C06ED16BF924}" presName="sp" presStyleCnt="0"/>
      <dgm:spPr/>
    </dgm:pt>
    <dgm:pt modelId="{3A2ED82A-B9D9-4811-84E4-BD7D67EB8D54}" type="pres">
      <dgm:prSet presAssocID="{B69FDE1C-D365-43B6-A40B-F2F3CD775F1D}" presName="linNode" presStyleCnt="0"/>
      <dgm:spPr/>
    </dgm:pt>
    <dgm:pt modelId="{2C3F5C2D-8B7D-48E5-8794-3CFB9DFBF10C}" type="pres">
      <dgm:prSet presAssocID="{B69FDE1C-D365-43B6-A40B-F2F3CD775F1D}" presName="parentText" presStyleLbl="node1" presStyleIdx="2" presStyleCnt="4">
        <dgm:presLayoutVars>
          <dgm:chMax val="1"/>
          <dgm:bulletEnabled val="1"/>
        </dgm:presLayoutVars>
      </dgm:prSet>
      <dgm:spPr/>
      <dgm:t>
        <a:bodyPr/>
        <a:lstStyle/>
        <a:p>
          <a:endParaRPr lang="en-US"/>
        </a:p>
      </dgm:t>
    </dgm:pt>
    <dgm:pt modelId="{C9C6CB67-A44C-4812-BD55-1AA45C960E76}" type="pres">
      <dgm:prSet presAssocID="{B69FDE1C-D365-43B6-A40B-F2F3CD775F1D}" presName="descendantText" presStyleLbl="alignAccFollowNode1" presStyleIdx="2" presStyleCnt="4" custScaleY="119202">
        <dgm:presLayoutVars>
          <dgm:bulletEnabled val="1"/>
        </dgm:presLayoutVars>
      </dgm:prSet>
      <dgm:spPr/>
      <dgm:t>
        <a:bodyPr/>
        <a:lstStyle/>
        <a:p>
          <a:endParaRPr lang="en-NZ"/>
        </a:p>
      </dgm:t>
    </dgm:pt>
    <dgm:pt modelId="{3860CC7E-C84A-4E08-A0B6-90BADE6A224E}" type="pres">
      <dgm:prSet presAssocID="{CED22FB5-019C-423D-94B8-2CE3FFF46CFB}" presName="sp" presStyleCnt="0"/>
      <dgm:spPr/>
    </dgm:pt>
    <dgm:pt modelId="{14450B2B-745F-4E2D-8B50-4090E1724664}" type="pres">
      <dgm:prSet presAssocID="{F9B67CB9-C3F4-4CDA-8CB2-3AF9626D42EB}" presName="linNode" presStyleCnt="0"/>
      <dgm:spPr/>
    </dgm:pt>
    <dgm:pt modelId="{3197E011-3DDA-4F3C-B4F7-432FE24CF058}" type="pres">
      <dgm:prSet presAssocID="{F9B67CB9-C3F4-4CDA-8CB2-3AF9626D42EB}" presName="parentText" presStyleLbl="node1" presStyleIdx="3" presStyleCnt="4">
        <dgm:presLayoutVars>
          <dgm:chMax val="1"/>
          <dgm:bulletEnabled val="1"/>
        </dgm:presLayoutVars>
      </dgm:prSet>
      <dgm:spPr/>
      <dgm:t>
        <a:bodyPr/>
        <a:lstStyle/>
        <a:p>
          <a:endParaRPr lang="en-US"/>
        </a:p>
      </dgm:t>
    </dgm:pt>
    <dgm:pt modelId="{6528E43B-4F0A-4728-966D-D7C91BFA5451}" type="pres">
      <dgm:prSet presAssocID="{F9B67CB9-C3F4-4CDA-8CB2-3AF9626D42EB}" presName="descendantText" presStyleLbl="alignAccFollowNode1" presStyleIdx="3" presStyleCnt="4" custScaleY="125648">
        <dgm:presLayoutVars>
          <dgm:bulletEnabled val="1"/>
        </dgm:presLayoutVars>
      </dgm:prSet>
      <dgm:spPr/>
      <dgm:t>
        <a:bodyPr/>
        <a:lstStyle/>
        <a:p>
          <a:endParaRPr lang="en-US"/>
        </a:p>
      </dgm:t>
    </dgm:pt>
  </dgm:ptLst>
  <dgm:cxnLst>
    <dgm:cxn modelId="{9C121B86-58EA-4764-BA98-9DF84AC366E9}" type="presOf" srcId="{F1DB01D0-FAC5-4012-90FA-B0E3C47915F2}" destId="{943437F4-6C4F-4A3B-AA6E-11E3E4B1D432}" srcOrd="0" destOrd="0" presId="urn:microsoft.com/office/officeart/2005/8/layout/vList5"/>
    <dgm:cxn modelId="{756CA591-F21F-4EA4-9EE0-8E02366C9645}" srcId="{F1DB01D0-FAC5-4012-90FA-B0E3C47915F2}" destId="{F9B67CB9-C3F4-4CDA-8CB2-3AF9626D42EB}" srcOrd="3" destOrd="0" parTransId="{E1268ECB-F247-49A6-9175-371632C27B72}" sibTransId="{D54A3CF5-4BA1-4529-AD65-04542547EE02}"/>
    <dgm:cxn modelId="{8AB69AB3-E1F1-42BE-B896-368EF0BC4902}" srcId="{F9B67CB9-C3F4-4CDA-8CB2-3AF9626D42EB}" destId="{DA4D4724-1627-498D-9A42-6DE334B61CDD}" srcOrd="1" destOrd="0" parTransId="{1A98BE79-0062-41FB-B979-F8710C226F08}" sibTransId="{52D58AF8-F934-477A-AED1-36D2C7B6A241}"/>
    <dgm:cxn modelId="{D538D708-F35C-44FD-9656-C2ED43B15C8D}" srcId="{F1DB01D0-FAC5-4012-90FA-B0E3C47915F2}" destId="{B69FDE1C-D365-43B6-A40B-F2F3CD775F1D}" srcOrd="2" destOrd="0" parTransId="{53CB74DB-F18E-4ED1-B606-243DB1E8DD7E}" sibTransId="{CED22FB5-019C-423D-94B8-2CE3FFF46CFB}"/>
    <dgm:cxn modelId="{04C644C0-B076-44E0-A7A6-40EC21EF7D45}" srcId="{B69FDE1C-D365-43B6-A40B-F2F3CD775F1D}" destId="{1B21314E-BE25-42C7-B8AC-8093347DCAC0}" srcOrd="0" destOrd="0" parTransId="{0A8D3077-E395-4EA9-9513-35D0C64248DB}" sibTransId="{C8F724EB-72C7-4DC2-A116-EBF70A40981B}"/>
    <dgm:cxn modelId="{9CD47AAA-708A-4877-815E-8EA2EEEDB668}" srcId="{B69FDE1C-D365-43B6-A40B-F2F3CD775F1D}" destId="{3896EB5D-1E65-4E66-A9BA-DF2D96CF51A5}" srcOrd="1" destOrd="0" parTransId="{CB95FFC4-7B2D-4058-AF6A-1797A72434FA}" sibTransId="{9688C6AC-8743-4BA7-B7DB-7B32450B0461}"/>
    <dgm:cxn modelId="{B4FE36B2-F52B-4497-AC1D-D8775E61649A}" type="presOf" srcId="{885E2B0D-5726-4845-9D05-25385391847C}" destId="{6528E43B-4F0A-4728-966D-D7C91BFA5451}" srcOrd="0" destOrd="2" presId="urn:microsoft.com/office/officeart/2005/8/layout/vList5"/>
    <dgm:cxn modelId="{FF5DE22E-89DF-4092-8B64-804E7B78ED4A}" type="presOf" srcId="{DE002348-F48B-49F0-91BA-3D1FB8127C33}" destId="{8DEE3CB4-7A59-41FD-8EEB-C61F901A3C42}" srcOrd="0" destOrd="0" presId="urn:microsoft.com/office/officeart/2005/8/layout/vList5"/>
    <dgm:cxn modelId="{695000D0-7E19-47E1-883A-0714A73A98A5}" type="presOf" srcId="{A04B147D-BCFE-4492-A024-5F6A3FF50F76}" destId="{2DE9D515-5070-4E2D-96FE-FCFE9FF372FF}" srcOrd="0" destOrd="1" presId="urn:microsoft.com/office/officeart/2005/8/layout/vList5"/>
    <dgm:cxn modelId="{EF5C34B4-C857-4E95-BF9C-8DC09E27F5BA}" srcId="{DE002348-F48B-49F0-91BA-3D1FB8127C33}" destId="{5B09C0FE-7207-48F6-957B-E97A482C1C48}" srcOrd="1" destOrd="0" parTransId="{FE2148DF-8584-4736-A491-49890337F0FF}" sibTransId="{F5467DD0-3FC4-4027-88F2-0172A55FCD06}"/>
    <dgm:cxn modelId="{C1CB714B-9716-4729-BC48-62385A0192C5}" type="presOf" srcId="{DA4D4724-1627-498D-9A42-6DE334B61CDD}" destId="{6528E43B-4F0A-4728-966D-D7C91BFA5451}" srcOrd="0" destOrd="1" presId="urn:microsoft.com/office/officeart/2005/8/layout/vList5"/>
    <dgm:cxn modelId="{E84071D3-595A-47BB-AD8D-E4D5CBF5D070}" srcId="{F3F8EC1A-7DEA-4059-9933-4E7DFECD79AD}" destId="{A04B147D-BCFE-4492-A024-5F6A3FF50F76}" srcOrd="1" destOrd="0" parTransId="{0E1249B0-72EB-4E3A-A7EE-0355263ABC04}" sibTransId="{A3A91DB0-5620-4E8C-9DDC-CC8586755A4F}"/>
    <dgm:cxn modelId="{C403002F-6A9B-4BD9-B6A1-1241A1078B08}" srcId="{F9B67CB9-C3F4-4CDA-8CB2-3AF9626D42EB}" destId="{7473FC0D-02DC-47E9-A70D-672E91740194}" srcOrd="0" destOrd="0" parTransId="{E07A2B7A-3BDE-487E-B8B6-D01D307E59B5}" sibTransId="{1D38D2F5-3FA4-4DE9-8A08-E3CD31C0D434}"/>
    <dgm:cxn modelId="{43DDC64D-269C-4E95-B4D4-0201915F162D}" srcId="{F9B67CB9-C3F4-4CDA-8CB2-3AF9626D42EB}" destId="{885E2B0D-5726-4845-9D05-25385391847C}" srcOrd="2" destOrd="0" parTransId="{DEB0BA5F-017F-438E-BD17-D4A405E9CFA4}" sibTransId="{AB8E1B55-E60A-4DB3-A5E9-08933D8F40E7}"/>
    <dgm:cxn modelId="{6CB1CAB0-1EDA-4C18-9B70-744F796ADBC0}" type="presOf" srcId="{D2355310-599D-40D2-8E6C-B6A46E44B22D}" destId="{2DE9D515-5070-4E2D-96FE-FCFE9FF372FF}" srcOrd="0" destOrd="2" presId="urn:microsoft.com/office/officeart/2005/8/layout/vList5"/>
    <dgm:cxn modelId="{EE1FF57F-A02F-4745-A2A7-F311E721A442}" type="presOf" srcId="{3896EB5D-1E65-4E66-A9BA-DF2D96CF51A5}" destId="{C9C6CB67-A44C-4812-BD55-1AA45C960E76}" srcOrd="0" destOrd="1" presId="urn:microsoft.com/office/officeart/2005/8/layout/vList5"/>
    <dgm:cxn modelId="{B139FB7A-F5F3-4389-BB15-4245D3554F60}" type="presOf" srcId="{F3F8EC1A-7DEA-4059-9933-4E7DFECD79AD}" destId="{E759E445-0C57-441A-80FD-3598A716D979}" srcOrd="0" destOrd="0" presId="urn:microsoft.com/office/officeart/2005/8/layout/vList5"/>
    <dgm:cxn modelId="{2087270C-DC8B-4AD8-891C-243D02EF7332}" srcId="{F1DB01D0-FAC5-4012-90FA-B0E3C47915F2}" destId="{DE002348-F48B-49F0-91BA-3D1FB8127C33}" srcOrd="0" destOrd="0" parTransId="{30FFDBFD-5782-48C0-B181-7DE3320B0882}" sibTransId="{08E03BBB-486E-4194-A031-25AF9D34E39B}"/>
    <dgm:cxn modelId="{C706A577-28BF-4351-8365-91B57279A264}" type="presOf" srcId="{1B21314E-BE25-42C7-B8AC-8093347DCAC0}" destId="{C9C6CB67-A44C-4812-BD55-1AA45C960E76}" srcOrd="0" destOrd="0" presId="urn:microsoft.com/office/officeart/2005/8/layout/vList5"/>
    <dgm:cxn modelId="{0F4896E1-1D61-41DF-93AD-601DD711BBAE}" type="presOf" srcId="{964C7FBC-341C-4B50-B78D-F1662B093D55}" destId="{AC41A6BF-1C67-4551-8992-5FE25C12E950}" srcOrd="0" destOrd="2" presId="urn:microsoft.com/office/officeart/2005/8/layout/vList5"/>
    <dgm:cxn modelId="{BEA234EF-E278-4856-8DC5-5A37DE851350}" type="presOf" srcId="{F58F79E4-9D5D-4EE7-94A3-06C4CD5FB25D}" destId="{AC41A6BF-1C67-4551-8992-5FE25C12E950}" srcOrd="0" destOrd="0" presId="urn:microsoft.com/office/officeart/2005/8/layout/vList5"/>
    <dgm:cxn modelId="{70781173-C1B4-464C-88F7-1C8B767399C5}" type="presOf" srcId="{5B09C0FE-7207-48F6-957B-E97A482C1C48}" destId="{AC41A6BF-1C67-4551-8992-5FE25C12E950}" srcOrd="0" destOrd="1" presId="urn:microsoft.com/office/officeart/2005/8/layout/vList5"/>
    <dgm:cxn modelId="{869F3D99-E42E-4DCE-9B53-EA3F93A4073B}" srcId="{DE002348-F48B-49F0-91BA-3D1FB8127C33}" destId="{964C7FBC-341C-4B50-B78D-F1662B093D55}" srcOrd="2" destOrd="0" parTransId="{23876CEB-C3FC-4D4F-9807-6B0722677DAA}" sibTransId="{E1A01CA9-621D-47B8-B922-A7FAFABC785D}"/>
    <dgm:cxn modelId="{16A199FE-EC06-436D-AE21-B0B59DAD2293}" type="presOf" srcId="{7473FC0D-02DC-47E9-A70D-672E91740194}" destId="{6528E43B-4F0A-4728-966D-D7C91BFA5451}" srcOrd="0" destOrd="0" presId="urn:microsoft.com/office/officeart/2005/8/layout/vList5"/>
    <dgm:cxn modelId="{5A0D98A2-A1D3-4E8C-9167-B35D7A7FD100}" srcId="{F3F8EC1A-7DEA-4059-9933-4E7DFECD79AD}" destId="{D2355310-599D-40D2-8E6C-B6A46E44B22D}" srcOrd="2" destOrd="0" parTransId="{3224F5E6-CEAB-45D8-91A4-88CE71C9B8A2}" sibTransId="{A38A223E-B9F0-44E1-B8B8-EC28F794F646}"/>
    <dgm:cxn modelId="{0803BCB1-D3EE-4742-8CCD-70AA999EC2D7}" type="presOf" srcId="{B69FDE1C-D365-43B6-A40B-F2F3CD775F1D}" destId="{2C3F5C2D-8B7D-48E5-8794-3CFB9DFBF10C}" srcOrd="0" destOrd="0" presId="urn:microsoft.com/office/officeart/2005/8/layout/vList5"/>
    <dgm:cxn modelId="{AB330F24-CB01-4385-BA7E-A4FB4DD2486D}" srcId="{DE002348-F48B-49F0-91BA-3D1FB8127C33}" destId="{F58F79E4-9D5D-4EE7-94A3-06C4CD5FB25D}" srcOrd="0" destOrd="0" parTransId="{E95DB07A-6E32-49B5-AA06-4DF32DB2439B}" sibTransId="{A50EFA7D-8CE9-4247-8620-0983089DF5B8}"/>
    <dgm:cxn modelId="{34A075D9-AD41-47B6-8E92-13FDCE6A3843}" type="presOf" srcId="{F9B67CB9-C3F4-4CDA-8CB2-3AF9626D42EB}" destId="{3197E011-3DDA-4F3C-B4F7-432FE24CF058}" srcOrd="0" destOrd="0" presId="urn:microsoft.com/office/officeart/2005/8/layout/vList5"/>
    <dgm:cxn modelId="{A74CD0B7-E10C-4942-AD1A-23195EE55F36}" srcId="{F1DB01D0-FAC5-4012-90FA-B0E3C47915F2}" destId="{F3F8EC1A-7DEA-4059-9933-4E7DFECD79AD}" srcOrd="1" destOrd="0" parTransId="{45623A50-EB24-4C95-B5B2-71EA179B475F}" sibTransId="{1CA3B50D-2F98-4900-803A-C06ED16BF924}"/>
    <dgm:cxn modelId="{BCBD38B8-7AFB-4B9D-B9A3-4D9F5E189724}" srcId="{F3F8EC1A-7DEA-4059-9933-4E7DFECD79AD}" destId="{DA59C60D-412E-4D53-882B-BB11E049E447}" srcOrd="0" destOrd="0" parTransId="{9C1539F6-A273-4818-977A-205A7F1882C8}" sibTransId="{6773DEB6-CC76-4978-A027-4CB06B770788}"/>
    <dgm:cxn modelId="{623EF9B7-C34B-4AF3-ADC1-0CB11B7917E3}" type="presOf" srcId="{DA59C60D-412E-4D53-882B-BB11E049E447}" destId="{2DE9D515-5070-4E2D-96FE-FCFE9FF372FF}" srcOrd="0" destOrd="0" presId="urn:microsoft.com/office/officeart/2005/8/layout/vList5"/>
    <dgm:cxn modelId="{E083D327-0DBA-4D0D-BDD8-47EDF0081D4E}" type="presParOf" srcId="{943437F4-6C4F-4A3B-AA6E-11E3E4B1D432}" destId="{DDA65DDF-6AC6-4D8D-ADF3-BA2384626B5B}" srcOrd="0" destOrd="0" presId="urn:microsoft.com/office/officeart/2005/8/layout/vList5"/>
    <dgm:cxn modelId="{3C687F07-4761-4844-8B2E-FC5ED5CAEA5A}" type="presParOf" srcId="{DDA65DDF-6AC6-4D8D-ADF3-BA2384626B5B}" destId="{8DEE3CB4-7A59-41FD-8EEB-C61F901A3C42}" srcOrd="0" destOrd="0" presId="urn:microsoft.com/office/officeart/2005/8/layout/vList5"/>
    <dgm:cxn modelId="{519C19A6-63D9-44C7-A7FC-8EFFF9885007}" type="presParOf" srcId="{DDA65DDF-6AC6-4D8D-ADF3-BA2384626B5B}" destId="{AC41A6BF-1C67-4551-8992-5FE25C12E950}" srcOrd="1" destOrd="0" presId="urn:microsoft.com/office/officeart/2005/8/layout/vList5"/>
    <dgm:cxn modelId="{05F9B5B2-B966-45D5-BF58-633507E4C0DD}" type="presParOf" srcId="{943437F4-6C4F-4A3B-AA6E-11E3E4B1D432}" destId="{0D450C48-E503-47D0-99A5-51B9BB5609BC}" srcOrd="1" destOrd="0" presId="urn:microsoft.com/office/officeart/2005/8/layout/vList5"/>
    <dgm:cxn modelId="{9EB3C19E-A630-4129-AB0B-E32FA4D244EE}" type="presParOf" srcId="{943437F4-6C4F-4A3B-AA6E-11E3E4B1D432}" destId="{AD3BDD95-2C8C-4B91-8FF7-06F584218852}" srcOrd="2" destOrd="0" presId="urn:microsoft.com/office/officeart/2005/8/layout/vList5"/>
    <dgm:cxn modelId="{8C5C5946-3E8F-4CC1-8C03-59E2B6194F3A}" type="presParOf" srcId="{AD3BDD95-2C8C-4B91-8FF7-06F584218852}" destId="{E759E445-0C57-441A-80FD-3598A716D979}" srcOrd="0" destOrd="0" presId="urn:microsoft.com/office/officeart/2005/8/layout/vList5"/>
    <dgm:cxn modelId="{98B3F135-D703-4651-A7E1-9ECD9194A888}" type="presParOf" srcId="{AD3BDD95-2C8C-4B91-8FF7-06F584218852}" destId="{2DE9D515-5070-4E2D-96FE-FCFE9FF372FF}" srcOrd="1" destOrd="0" presId="urn:microsoft.com/office/officeart/2005/8/layout/vList5"/>
    <dgm:cxn modelId="{3399AA3E-98F7-4CDE-BCC7-32E2BECF8BFF}" type="presParOf" srcId="{943437F4-6C4F-4A3B-AA6E-11E3E4B1D432}" destId="{0A1B5F3A-37DA-47ED-96A5-72C55D3EB6D0}" srcOrd="3" destOrd="0" presId="urn:microsoft.com/office/officeart/2005/8/layout/vList5"/>
    <dgm:cxn modelId="{0288558E-025E-46F6-8092-F614B7AC40CF}" type="presParOf" srcId="{943437F4-6C4F-4A3B-AA6E-11E3E4B1D432}" destId="{3A2ED82A-B9D9-4811-84E4-BD7D67EB8D54}" srcOrd="4" destOrd="0" presId="urn:microsoft.com/office/officeart/2005/8/layout/vList5"/>
    <dgm:cxn modelId="{37416938-179C-4FB3-9091-664117CD53AD}" type="presParOf" srcId="{3A2ED82A-B9D9-4811-84E4-BD7D67EB8D54}" destId="{2C3F5C2D-8B7D-48E5-8794-3CFB9DFBF10C}" srcOrd="0" destOrd="0" presId="urn:microsoft.com/office/officeart/2005/8/layout/vList5"/>
    <dgm:cxn modelId="{0719AF45-BE96-4DFA-82B8-A125E79D2C85}" type="presParOf" srcId="{3A2ED82A-B9D9-4811-84E4-BD7D67EB8D54}" destId="{C9C6CB67-A44C-4812-BD55-1AA45C960E76}" srcOrd="1" destOrd="0" presId="urn:microsoft.com/office/officeart/2005/8/layout/vList5"/>
    <dgm:cxn modelId="{9926A631-E9F7-4CB4-87D8-ADCF2B8E2D3D}" type="presParOf" srcId="{943437F4-6C4F-4A3B-AA6E-11E3E4B1D432}" destId="{3860CC7E-C84A-4E08-A0B6-90BADE6A224E}" srcOrd="5" destOrd="0" presId="urn:microsoft.com/office/officeart/2005/8/layout/vList5"/>
    <dgm:cxn modelId="{E3193BEF-E565-44E3-B7B0-4939C14D6B7E}" type="presParOf" srcId="{943437F4-6C4F-4A3B-AA6E-11E3E4B1D432}" destId="{14450B2B-745F-4E2D-8B50-4090E1724664}" srcOrd="6" destOrd="0" presId="urn:microsoft.com/office/officeart/2005/8/layout/vList5"/>
    <dgm:cxn modelId="{892F5C67-3BBF-4854-8F02-83E3959BCA9A}" type="presParOf" srcId="{14450B2B-745F-4E2D-8B50-4090E1724664}" destId="{3197E011-3DDA-4F3C-B4F7-432FE24CF058}" srcOrd="0" destOrd="0" presId="urn:microsoft.com/office/officeart/2005/8/layout/vList5"/>
    <dgm:cxn modelId="{B6B5EEE8-67B7-488A-8D78-458DDCC82728}" type="presParOf" srcId="{14450B2B-745F-4E2D-8B50-4090E1724664}" destId="{6528E43B-4F0A-4728-966D-D7C91BFA5451}"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41A6BF-1C67-4551-8992-5FE25C12E950}">
      <dsp:nvSpPr>
        <dsp:cNvPr id="0" name=""/>
        <dsp:cNvSpPr/>
      </dsp:nvSpPr>
      <dsp:spPr>
        <a:xfrm rot="5400000">
          <a:off x="4988325" y="-2006758"/>
          <a:ext cx="1215604" cy="5266944"/>
        </a:xfrm>
        <a:prstGeom prst="round2Same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NZ" sz="1800" kern="1200" dirty="0" smtClean="0"/>
            <a:t>Government agencies</a:t>
          </a:r>
          <a:endParaRPr lang="en-NZ" sz="1800" kern="1200" dirty="0"/>
        </a:p>
        <a:p>
          <a:pPr marL="171450" lvl="1" indent="-171450" algn="l" defTabSz="800100">
            <a:lnSpc>
              <a:spcPct val="90000"/>
            </a:lnSpc>
            <a:spcBef>
              <a:spcPct val="0"/>
            </a:spcBef>
            <a:spcAft>
              <a:spcPct val="15000"/>
            </a:spcAft>
            <a:buChar char="••"/>
          </a:pPr>
          <a:r>
            <a:rPr lang="en-NZ" sz="1800" kern="1200" dirty="0" smtClean="0"/>
            <a:t>National bodies</a:t>
          </a:r>
          <a:endParaRPr lang="en-NZ" sz="1800" kern="1200" dirty="0"/>
        </a:p>
        <a:p>
          <a:pPr marL="171450" lvl="1" indent="-171450" algn="l" defTabSz="800100">
            <a:lnSpc>
              <a:spcPct val="90000"/>
            </a:lnSpc>
            <a:spcBef>
              <a:spcPct val="0"/>
            </a:spcBef>
            <a:spcAft>
              <a:spcPct val="15000"/>
            </a:spcAft>
            <a:buChar char="••"/>
          </a:pPr>
          <a:r>
            <a:rPr lang="en-NZ" sz="1800" kern="1200" dirty="0" smtClean="0"/>
            <a:t>National experts</a:t>
          </a:r>
          <a:endParaRPr lang="en-NZ" sz="1800" kern="1200" dirty="0"/>
        </a:p>
      </dsp:txBody>
      <dsp:txXfrm rot="5400000">
        <a:off x="4988325" y="-2006758"/>
        <a:ext cx="1215604" cy="5266944"/>
      </dsp:txXfrm>
    </dsp:sp>
    <dsp:sp modelId="{8DEE3CB4-7A59-41FD-8EEB-C61F901A3C42}">
      <dsp:nvSpPr>
        <dsp:cNvPr id="0" name=""/>
        <dsp:cNvSpPr/>
      </dsp:nvSpPr>
      <dsp:spPr>
        <a:xfrm>
          <a:off x="0" y="1993"/>
          <a:ext cx="2962656" cy="1249438"/>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NZ" sz="3200" kern="1200" dirty="0" smtClean="0"/>
            <a:t>Federal level</a:t>
          </a:r>
          <a:endParaRPr lang="en-NZ" sz="3200" kern="1200" dirty="0"/>
        </a:p>
      </dsp:txBody>
      <dsp:txXfrm>
        <a:off x="0" y="1993"/>
        <a:ext cx="2962656" cy="1249438"/>
      </dsp:txXfrm>
    </dsp:sp>
    <dsp:sp modelId="{2DE9D515-5070-4E2D-96FE-FCFE9FF372FF}">
      <dsp:nvSpPr>
        <dsp:cNvPr id="0" name=""/>
        <dsp:cNvSpPr/>
      </dsp:nvSpPr>
      <dsp:spPr>
        <a:xfrm rot="5400000">
          <a:off x="4987921" y="-694847"/>
          <a:ext cx="1216413" cy="5266944"/>
        </a:xfrm>
        <a:prstGeom prst="round2Same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NZ" sz="1800" kern="1200" dirty="0" smtClean="0"/>
            <a:t>Senior health administrators and policy officers</a:t>
          </a:r>
          <a:endParaRPr lang="en-NZ" sz="1800" kern="1200" dirty="0"/>
        </a:p>
        <a:p>
          <a:pPr marL="171450" lvl="1" indent="-171450" algn="l" defTabSz="800100">
            <a:lnSpc>
              <a:spcPct val="90000"/>
            </a:lnSpc>
            <a:spcBef>
              <a:spcPct val="0"/>
            </a:spcBef>
            <a:spcAft>
              <a:spcPct val="15000"/>
            </a:spcAft>
            <a:buChar char="••"/>
          </a:pPr>
          <a:r>
            <a:rPr lang="en-NZ" sz="1800" kern="1200" dirty="0" smtClean="0"/>
            <a:t>Interagency committees/working groups</a:t>
          </a:r>
          <a:endParaRPr lang="en-NZ" sz="1800" kern="1200" dirty="0"/>
        </a:p>
        <a:p>
          <a:pPr marL="171450" lvl="1" indent="-171450" algn="l" defTabSz="800100">
            <a:lnSpc>
              <a:spcPct val="90000"/>
            </a:lnSpc>
            <a:spcBef>
              <a:spcPct val="0"/>
            </a:spcBef>
            <a:spcAft>
              <a:spcPct val="15000"/>
            </a:spcAft>
            <a:buChar char="••"/>
          </a:pPr>
          <a:r>
            <a:rPr lang="en-NZ" sz="1800" kern="1200" dirty="0" smtClean="0"/>
            <a:t>Peak bodies</a:t>
          </a:r>
          <a:endParaRPr lang="en-NZ" sz="1800" kern="1200" dirty="0"/>
        </a:p>
      </dsp:txBody>
      <dsp:txXfrm rot="5400000">
        <a:off x="4987921" y="-694847"/>
        <a:ext cx="1216413" cy="5266944"/>
      </dsp:txXfrm>
    </dsp:sp>
    <dsp:sp modelId="{E759E445-0C57-441A-80FD-3598A716D979}">
      <dsp:nvSpPr>
        <dsp:cNvPr id="0" name=""/>
        <dsp:cNvSpPr/>
      </dsp:nvSpPr>
      <dsp:spPr>
        <a:xfrm>
          <a:off x="0" y="1313904"/>
          <a:ext cx="2962656" cy="1249438"/>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NZ" sz="3200" kern="1200" dirty="0" smtClean="0"/>
            <a:t>Central level</a:t>
          </a:r>
          <a:endParaRPr lang="en-NZ" sz="3200" kern="1200" dirty="0"/>
        </a:p>
      </dsp:txBody>
      <dsp:txXfrm>
        <a:off x="0" y="1313904"/>
        <a:ext cx="2962656" cy="1249438"/>
      </dsp:txXfrm>
    </dsp:sp>
    <dsp:sp modelId="{C9C6CB67-A44C-4812-BD55-1AA45C960E76}">
      <dsp:nvSpPr>
        <dsp:cNvPr id="0" name=""/>
        <dsp:cNvSpPr/>
      </dsp:nvSpPr>
      <dsp:spPr>
        <a:xfrm rot="5400000">
          <a:off x="5000385" y="617062"/>
          <a:ext cx="1191484" cy="5266944"/>
        </a:xfrm>
        <a:prstGeom prst="round2Same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NZ" sz="1800" kern="1200" dirty="0" smtClean="0"/>
            <a:t>Health service clinical and administrative staff</a:t>
          </a:r>
          <a:endParaRPr lang="en-NZ" sz="1800" kern="1200" dirty="0"/>
        </a:p>
        <a:p>
          <a:pPr marL="171450" lvl="1" indent="-171450" algn="l" defTabSz="800100">
            <a:lnSpc>
              <a:spcPct val="90000"/>
            </a:lnSpc>
            <a:spcBef>
              <a:spcPct val="0"/>
            </a:spcBef>
            <a:spcAft>
              <a:spcPct val="15000"/>
            </a:spcAft>
            <a:buChar char="••"/>
          </a:pPr>
          <a:r>
            <a:rPr lang="en-NZ" sz="1800" kern="1200" dirty="0" smtClean="0"/>
            <a:t>Members of regional steering committees</a:t>
          </a:r>
          <a:endParaRPr lang="en-NZ" sz="1800" kern="1200" dirty="0"/>
        </a:p>
      </dsp:txBody>
      <dsp:txXfrm rot="5400000">
        <a:off x="5000385" y="617062"/>
        <a:ext cx="1191484" cy="5266944"/>
      </dsp:txXfrm>
    </dsp:sp>
    <dsp:sp modelId="{2C3F5C2D-8B7D-48E5-8794-3CFB9DFBF10C}">
      <dsp:nvSpPr>
        <dsp:cNvPr id="0" name=""/>
        <dsp:cNvSpPr/>
      </dsp:nvSpPr>
      <dsp:spPr>
        <a:xfrm>
          <a:off x="0" y="2625815"/>
          <a:ext cx="2962656" cy="1249438"/>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NZ" sz="3200" kern="1200" dirty="0" smtClean="0"/>
            <a:t>Regional level</a:t>
          </a:r>
          <a:endParaRPr lang="en-NZ" sz="3200" kern="1200" dirty="0"/>
        </a:p>
      </dsp:txBody>
      <dsp:txXfrm>
        <a:off x="0" y="2625815"/>
        <a:ext cx="2962656" cy="1249438"/>
      </dsp:txXfrm>
    </dsp:sp>
    <dsp:sp modelId="{6528E43B-4F0A-4728-966D-D7C91BFA5451}">
      <dsp:nvSpPr>
        <dsp:cNvPr id="0" name=""/>
        <dsp:cNvSpPr/>
      </dsp:nvSpPr>
      <dsp:spPr>
        <a:xfrm rot="5400000">
          <a:off x="4962705" y="1934783"/>
          <a:ext cx="1255915" cy="5261800"/>
        </a:xfrm>
        <a:prstGeom prst="round2Same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NZ" sz="1800" kern="1200" dirty="0" smtClean="0"/>
            <a:t>Health clinic staff</a:t>
          </a:r>
          <a:endParaRPr lang="en-NZ" sz="1800" kern="1200" dirty="0"/>
        </a:p>
        <a:p>
          <a:pPr marL="171450" lvl="1" indent="-171450" algn="l" defTabSz="800100">
            <a:lnSpc>
              <a:spcPct val="90000"/>
            </a:lnSpc>
            <a:spcBef>
              <a:spcPct val="0"/>
            </a:spcBef>
            <a:spcAft>
              <a:spcPct val="15000"/>
            </a:spcAft>
            <a:buChar char="••"/>
          </a:pPr>
          <a:r>
            <a:rPr lang="en-NZ" sz="1800" kern="1200" dirty="0" smtClean="0"/>
            <a:t>Parents and guardians</a:t>
          </a:r>
          <a:endParaRPr lang="en-NZ" sz="1800" kern="1200" dirty="0"/>
        </a:p>
        <a:p>
          <a:pPr marL="171450" lvl="1" indent="-171450" algn="l" defTabSz="800100">
            <a:lnSpc>
              <a:spcPct val="90000"/>
            </a:lnSpc>
            <a:spcBef>
              <a:spcPct val="0"/>
            </a:spcBef>
            <a:spcAft>
              <a:spcPct val="15000"/>
            </a:spcAft>
            <a:buChar char="••"/>
          </a:pPr>
          <a:r>
            <a:rPr lang="en-NZ" sz="1800" kern="1200" dirty="0" smtClean="0"/>
            <a:t>Other community members and leaders</a:t>
          </a:r>
          <a:endParaRPr lang="en-NZ" sz="1800" kern="1200" dirty="0"/>
        </a:p>
      </dsp:txBody>
      <dsp:txXfrm rot="5400000">
        <a:off x="4962705" y="1934783"/>
        <a:ext cx="1255915" cy="5261800"/>
      </dsp:txXfrm>
    </dsp:sp>
    <dsp:sp modelId="{3197E011-3DDA-4F3C-B4F7-432FE24CF058}">
      <dsp:nvSpPr>
        <dsp:cNvPr id="0" name=""/>
        <dsp:cNvSpPr/>
      </dsp:nvSpPr>
      <dsp:spPr>
        <a:xfrm>
          <a:off x="0" y="3940964"/>
          <a:ext cx="2959762" cy="1249438"/>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NZ" sz="3200" kern="1200" dirty="0" smtClean="0"/>
            <a:t>Community level</a:t>
          </a:r>
          <a:endParaRPr lang="en-NZ" sz="3200" kern="1200" dirty="0"/>
        </a:p>
      </dsp:txBody>
      <dsp:txXfrm>
        <a:off x="0" y="3940964"/>
        <a:ext cx="2959762" cy="124943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55A5F86-8144-48F2-AC00-DC7205D0B660}" type="datetimeFigureOut">
              <a:rPr lang="en-US" smtClean="0"/>
              <a:pPr/>
              <a:t>8/30/2011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474752-1887-47DA-9A60-1112FC56671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796273-D3CF-4E4C-B606-7CC4EFA01087}" type="datetimeFigureOut">
              <a:rPr lang="en-US" smtClean="0"/>
              <a:pPr/>
              <a:t>8/30/2011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C58D98-6902-47FA-A972-225119C94ABF}" type="slidenum">
              <a:rPr lang="en-US" smtClean="0"/>
              <a:pPr/>
              <a:t>‹#›</a:t>
            </a:fld>
            <a:endParaRPr lang="en-US"/>
          </a:p>
        </p:txBody>
      </p:sp>
    </p:spTree>
    <p:extLst>
      <p:ext uri="{BB962C8B-B14F-4D97-AF65-F5344CB8AC3E}">
        <p14:creationId xmlns:p14="http://schemas.microsoft.com/office/powerpoint/2010/main" xmlns="" val="3011328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Notes:</a:t>
            </a:r>
          </a:p>
          <a:p>
            <a:endParaRPr lang="en-US" dirty="0" smtClean="0"/>
          </a:p>
          <a:p>
            <a:pPr>
              <a:buFont typeface="Arial" pitchFamily="34" charset="0"/>
              <a:buChar char="•"/>
            </a:pPr>
            <a:r>
              <a:rPr lang="en-US" dirty="0" smtClean="0"/>
              <a:t>Intro</a:t>
            </a:r>
            <a:endParaRPr lang="en-US" dirty="0" smtClean="0"/>
          </a:p>
          <a:p>
            <a:pPr lvl="1">
              <a:buFont typeface="Arial" pitchFamily="34" charset="0"/>
              <a:buChar char="•"/>
            </a:pPr>
            <a:r>
              <a:rPr lang="en-US" dirty="0" smtClean="0"/>
              <a:t>A+C – from Wellington (NZ)</a:t>
            </a:r>
          </a:p>
          <a:p>
            <a:pPr lvl="1">
              <a:buFont typeface="Arial" pitchFamily="34" charset="0"/>
              <a:buChar char="•"/>
            </a:pPr>
            <a:r>
              <a:rPr lang="en-US" dirty="0" smtClean="0"/>
              <a:t>Evaluated two health</a:t>
            </a:r>
            <a:r>
              <a:rPr lang="en-US" baseline="0" dirty="0" smtClean="0"/>
              <a:t> initiatives under the ‘NT Emergency Response’</a:t>
            </a:r>
          </a:p>
          <a:p>
            <a:pPr lvl="1">
              <a:buFont typeface="Arial" pitchFamily="34" charset="0"/>
              <a:buChar char="•"/>
            </a:pPr>
            <a:r>
              <a:rPr lang="en-US" dirty="0" smtClean="0"/>
              <a:t>Evaluation took place over almost 2 years, finishing in May this year.</a:t>
            </a:r>
          </a:p>
          <a:p>
            <a:pPr lvl="0">
              <a:buFont typeface="Arial" pitchFamily="34" charset="0"/>
              <a:buChar char="•"/>
            </a:pPr>
            <a:r>
              <a:rPr lang="en-US" baseline="0" dirty="0" smtClean="0"/>
              <a:t>Limited time so probably best to leave questions till the end.</a:t>
            </a:r>
          </a:p>
          <a:p>
            <a:pPr lvl="0">
              <a:buFont typeface="Arial" pitchFamily="34" charset="0"/>
              <a:buChar char="•"/>
            </a:pPr>
            <a:endParaRPr lang="en-US" baseline="0" dirty="0" smtClean="0"/>
          </a:p>
          <a:p>
            <a:pPr lvl="0">
              <a:buFont typeface="Arial" pitchFamily="34" charset="0"/>
              <a:buNone/>
            </a:pPr>
            <a:r>
              <a:rPr lang="en-US" b="0" i="1" baseline="0" dirty="0" smtClean="0"/>
              <a:t>45 seconds!</a:t>
            </a:r>
            <a:endParaRPr lang="en-US" b="0" i="1" dirty="0"/>
          </a:p>
        </p:txBody>
      </p:sp>
      <p:sp>
        <p:nvSpPr>
          <p:cNvPr id="4" name="Slide Number Placeholder 3"/>
          <p:cNvSpPr>
            <a:spLocks noGrp="1"/>
          </p:cNvSpPr>
          <p:nvPr>
            <p:ph type="sldNum" sz="quarter" idx="10"/>
          </p:nvPr>
        </p:nvSpPr>
        <p:spPr/>
        <p:txBody>
          <a:bodyPr/>
          <a:lstStyle/>
          <a:p>
            <a:fld id="{66C58D98-6902-47FA-A972-225119C94AB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dirty="0" smtClean="0"/>
              <a:t>Notes:</a:t>
            </a:r>
          </a:p>
          <a:p>
            <a:endParaRPr lang="en-US" dirty="0" smtClean="0"/>
          </a:p>
          <a:p>
            <a:pPr>
              <a:buFont typeface="Arial" pitchFamily="34" charset="0"/>
              <a:buChar char="•"/>
            </a:pPr>
            <a:r>
              <a:rPr lang="en-US" dirty="0" err="1" smtClean="0"/>
              <a:t>Marnie</a:t>
            </a:r>
            <a:r>
              <a:rPr lang="en-US" dirty="0" smtClean="0"/>
              <a:t> has touched</a:t>
            </a:r>
            <a:r>
              <a:rPr lang="en-US" baseline="0" dirty="0" smtClean="0"/>
              <a:t> on our initial view already:</a:t>
            </a:r>
          </a:p>
          <a:p>
            <a:pPr lvl="1">
              <a:buFont typeface="Arial" pitchFamily="34" charset="0"/>
              <a:buChar char="•"/>
            </a:pPr>
            <a:r>
              <a:rPr lang="en-US" baseline="0" dirty="0" smtClean="0"/>
              <a:t>There were comprehensive evaluation objectives, 3 partner agencies each with own priorities, and 2 complex programs … one which was coming to a close and one which was just starting.</a:t>
            </a:r>
          </a:p>
          <a:p>
            <a:pPr lvl="1">
              <a:buFont typeface="Arial" pitchFamily="34" charset="0"/>
              <a:buChar char="•"/>
            </a:pPr>
            <a:r>
              <a:rPr lang="en-US" baseline="0" dirty="0" smtClean="0"/>
              <a:t>We saw context as critical to the evaluation and our approach, both in terms of the history of development in the PHC sector, and the more immediate context of the NTER.</a:t>
            </a:r>
          </a:p>
          <a:p>
            <a:pPr lvl="1">
              <a:buFont typeface="Arial" pitchFamily="34" charset="0"/>
              <a:buChar char="•"/>
            </a:pPr>
            <a:r>
              <a:rPr lang="en-US" baseline="0" dirty="0" smtClean="0"/>
              <a:t>We also saw trajectory as important, what was and had been going on in terms of Aboriginal health service access and outcomes.</a:t>
            </a:r>
          </a:p>
          <a:p>
            <a:pPr lvl="0">
              <a:buFont typeface="Arial" pitchFamily="34" charset="0"/>
              <a:buChar char="•"/>
            </a:pPr>
            <a:r>
              <a:rPr lang="en-US" baseline="0" dirty="0" smtClean="0"/>
              <a:t>For CHCI, there had been a lot of monitoring of implementation (who was checked, what referrals and treatment were provided, and what follow-up services were received), and the initiative was largely complete.  The evaluation took a summative approach drawing both on the existing monitoring information and other information sources (largely the qualitative ‘story’ of what happened in communities), and some additional quantitative analysis of health datasets.</a:t>
            </a:r>
          </a:p>
          <a:p>
            <a:pPr lvl="0">
              <a:buFont typeface="Arial" pitchFamily="34" charset="0"/>
              <a:buChar char="•"/>
            </a:pPr>
            <a:r>
              <a:rPr lang="en-US" baseline="0" dirty="0" smtClean="0"/>
              <a:t>Given EHSDI was emergent and in its early days, we took a formative approach, working closely with the main program partners in, at times, a developmental way.</a:t>
            </a:r>
          </a:p>
          <a:p>
            <a:pPr lvl="0">
              <a:buFont typeface="Arial" pitchFamily="34" charset="0"/>
              <a:buChar char="•"/>
            </a:pPr>
            <a:r>
              <a:rPr lang="en-US" baseline="0" dirty="0" smtClean="0"/>
              <a:t>In terms of methods, I’m going to talk about a couple of approaches in more detail but just want to </a:t>
            </a:r>
            <a:r>
              <a:rPr lang="en-US" baseline="0" dirty="0" err="1" smtClean="0"/>
              <a:t>emphasise</a:t>
            </a:r>
            <a:r>
              <a:rPr lang="en-US" baseline="0" dirty="0" smtClean="0"/>
              <a:t> that it really was a mixed-method approach and we see that as one of its key strengths.</a:t>
            </a:r>
            <a:endParaRPr lang="en-US" dirty="0" smtClean="0"/>
          </a:p>
          <a:p>
            <a:endParaRPr lang="en-US" dirty="0" smtClean="0"/>
          </a:p>
          <a:p>
            <a:r>
              <a:rPr lang="en-US" i="1" dirty="0" smtClean="0"/>
              <a:t>2 minutes!</a:t>
            </a:r>
            <a:endParaRPr lang="en-US" i="1" dirty="0"/>
          </a:p>
        </p:txBody>
      </p:sp>
      <p:sp>
        <p:nvSpPr>
          <p:cNvPr id="4" name="Slide Number Placeholder 3"/>
          <p:cNvSpPr>
            <a:spLocks noGrp="1"/>
          </p:cNvSpPr>
          <p:nvPr>
            <p:ph type="sldNum" sz="quarter" idx="10"/>
          </p:nvPr>
        </p:nvSpPr>
        <p:spPr/>
        <p:txBody>
          <a:bodyPr/>
          <a:lstStyle/>
          <a:p>
            <a:fld id="{66C58D98-6902-47FA-A972-225119C94AB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Notes:</a:t>
            </a:r>
          </a:p>
          <a:p>
            <a:endParaRPr lang="en-US" dirty="0" smtClean="0"/>
          </a:p>
          <a:p>
            <a:r>
              <a:rPr lang="en-US" dirty="0" smtClean="0"/>
              <a:t>The other point</a:t>
            </a:r>
            <a:r>
              <a:rPr lang="en-US" baseline="0" dirty="0" smtClean="0"/>
              <a:t> I wanted to </a:t>
            </a:r>
            <a:r>
              <a:rPr lang="en-US" baseline="0" dirty="0" err="1" smtClean="0"/>
              <a:t>emphasise</a:t>
            </a:r>
            <a:r>
              <a:rPr lang="en-US" baseline="0" dirty="0" smtClean="0"/>
              <a:t> is the depth of the approach – we really did look at and engage with people with perspectives on all parts of the NT remote health system, including government and non-government perspectives, and people within 5 case study remote Aboriginal communities from 4 case study regions. </a:t>
            </a:r>
            <a:endParaRPr lang="en-US" dirty="0" smtClean="0"/>
          </a:p>
          <a:p>
            <a:endParaRPr lang="en-US" dirty="0" smtClean="0"/>
          </a:p>
          <a:p>
            <a:r>
              <a:rPr lang="en-US" i="1" dirty="0" smtClean="0"/>
              <a:t>30</a:t>
            </a:r>
            <a:r>
              <a:rPr lang="en-US" i="1" baseline="0" dirty="0" smtClean="0"/>
              <a:t> seconds!</a:t>
            </a:r>
            <a:endParaRPr lang="en-US" i="1" dirty="0"/>
          </a:p>
        </p:txBody>
      </p:sp>
      <p:sp>
        <p:nvSpPr>
          <p:cNvPr id="4" name="Slide Number Placeholder 3"/>
          <p:cNvSpPr>
            <a:spLocks noGrp="1"/>
          </p:cNvSpPr>
          <p:nvPr>
            <p:ph type="sldNum" sz="quarter" idx="10"/>
          </p:nvPr>
        </p:nvSpPr>
        <p:spPr/>
        <p:txBody>
          <a:bodyPr/>
          <a:lstStyle/>
          <a:p>
            <a:fld id="{66C58D98-6902-47FA-A972-225119C94AB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1" dirty="0" smtClean="0"/>
              <a:t>Notes:</a:t>
            </a:r>
          </a:p>
          <a:p>
            <a:endParaRPr lang="en-US" dirty="0" smtClean="0"/>
          </a:p>
          <a:p>
            <a:pPr>
              <a:buFont typeface="Arial" pitchFamily="34" charset="0"/>
              <a:buChar char="•"/>
            </a:pPr>
            <a:r>
              <a:rPr lang="en-US" dirty="0" smtClean="0"/>
              <a:t>We</a:t>
            </a:r>
            <a:r>
              <a:rPr lang="en-US" baseline="0" dirty="0" smtClean="0"/>
              <a:t> did not stick to evaluating the 2 initiatives in isolation.</a:t>
            </a:r>
          </a:p>
          <a:p>
            <a:pPr>
              <a:buFont typeface="Arial" pitchFamily="34" charset="0"/>
              <a:buChar char="•"/>
            </a:pPr>
            <a:r>
              <a:rPr lang="en-US" baseline="0" dirty="0" smtClean="0"/>
              <a:t>We looked beyond the initiatives.</a:t>
            </a:r>
          </a:p>
          <a:p>
            <a:pPr>
              <a:buFont typeface="Arial" pitchFamily="34" charset="0"/>
              <a:buChar char="•"/>
            </a:pPr>
            <a:r>
              <a:rPr lang="en-US" baseline="0" dirty="0" smtClean="0"/>
              <a:t>We’ve already talked about how we examined their context and the trajectory of health service access and impacts.  We did get some pushback on this (</a:t>
            </a:r>
            <a:r>
              <a:rPr lang="en-US" baseline="0" dirty="0" err="1" smtClean="0"/>
              <a:t>esp</a:t>
            </a:r>
            <a:r>
              <a:rPr lang="en-US" baseline="0" dirty="0" smtClean="0"/>
              <a:t> our focus on examining the context of the NTER, (‘we know all that, what’s the use of reporting again on what happened?’), saying it went beyond the scope of the evaluation.  However, we defended it.  And feel we gave a very clear and dispassionate analysis of the context, including the political context, for the initiatives.  We felt the context of the NTER had a profound effect on each of the initiatives, and excluding an analysis of this context would have limited the use of the findings.  The context of the initiative was very useful in helping to explain and interpret many of the ‘stories’ we heard at a community level on the initiatives’ impacts.</a:t>
            </a:r>
          </a:p>
          <a:p>
            <a:pPr>
              <a:buFont typeface="Arial" pitchFamily="34" charset="0"/>
              <a:buChar char="•"/>
            </a:pPr>
            <a:r>
              <a:rPr lang="en-US" baseline="0" dirty="0" smtClean="0"/>
              <a:t>For the CHC we also looked at the population of children who were eligible for a health check but did not have one.  The monitoring data told us quite a lot about the 10,000 children who got checked, and we felt it was valuable to see how these children compared with the 6000 children who didn’t get checked.  So the focus was very much on finding out if and how the two population groups were different; but short of undertaking any research as to why they might be different.</a:t>
            </a:r>
          </a:p>
          <a:p>
            <a:pPr>
              <a:buFont typeface="Arial" pitchFamily="34" charset="0"/>
              <a:buChar char="•"/>
            </a:pPr>
            <a:r>
              <a:rPr lang="en-US" dirty="0" smtClean="0"/>
              <a:t>Ultimately this form of analysis would help to address questions about w</a:t>
            </a:r>
            <a:r>
              <a:rPr lang="en-GB" sz="1200" kern="1200" dirty="0" err="1" smtClean="0">
                <a:solidFill>
                  <a:schemeClr val="tx1"/>
                </a:solidFill>
                <a:latin typeface="+mn-lt"/>
                <a:ea typeface="+mn-ea"/>
                <a:cs typeface="+mn-cs"/>
              </a:rPr>
              <a:t>hether</a:t>
            </a:r>
            <a:r>
              <a:rPr lang="en-GB" sz="1200" kern="1200" dirty="0" smtClean="0">
                <a:solidFill>
                  <a:schemeClr val="tx1"/>
                </a:solidFill>
                <a:latin typeface="+mn-lt"/>
                <a:ea typeface="+mn-ea"/>
                <a:cs typeface="+mn-cs"/>
              </a:rPr>
              <a:t> the group of children who had a CHC were more or less likely to need one than the group of children that did not have one; and whether any benefit brought about by the CHCs would likely be replicable in the group of children who did not get a CHC.</a:t>
            </a:r>
          </a:p>
          <a:p>
            <a:pPr>
              <a:buFont typeface="Arial" pitchFamily="34" charset="0"/>
              <a:buChar char="•"/>
            </a:pPr>
            <a:r>
              <a:rPr lang="en-GB" sz="1200" kern="1200" dirty="0" smtClean="0">
                <a:solidFill>
                  <a:schemeClr val="tx1"/>
                </a:solidFill>
                <a:latin typeface="+mn-lt"/>
                <a:ea typeface="+mn-ea"/>
                <a:cs typeface="+mn-cs"/>
              </a:rPr>
              <a:t>In order to do</a:t>
            </a:r>
            <a:r>
              <a:rPr lang="en-GB" sz="1200" kern="1200" baseline="0" dirty="0" smtClean="0">
                <a:solidFill>
                  <a:schemeClr val="tx1"/>
                </a:solidFill>
                <a:latin typeface="+mn-lt"/>
                <a:ea typeface="+mn-ea"/>
                <a:cs typeface="+mn-cs"/>
              </a:rPr>
              <a:t> this …</a:t>
            </a:r>
          </a:p>
          <a:p>
            <a:pPr lvl="1">
              <a:buFont typeface="Arial" pitchFamily="34" charset="0"/>
              <a:buChar char="•"/>
            </a:pPr>
            <a:r>
              <a:rPr lang="en-GB" sz="1200" kern="1200" baseline="0" dirty="0" smtClean="0">
                <a:solidFill>
                  <a:schemeClr val="tx1"/>
                </a:solidFill>
                <a:latin typeface="+mn-lt"/>
                <a:ea typeface="+mn-ea"/>
                <a:cs typeface="+mn-cs"/>
              </a:rPr>
              <a:t>First of all we identified the two population groups of interest: those who had a check and those who were eligible but did not.</a:t>
            </a:r>
          </a:p>
          <a:p>
            <a:pPr lvl="1">
              <a:buFont typeface="Arial" pitchFamily="34" charset="0"/>
              <a:buChar char="•"/>
            </a:pPr>
            <a:r>
              <a:rPr lang="en-GB" sz="1200" kern="1200" baseline="0" dirty="0" smtClean="0">
                <a:solidFill>
                  <a:schemeClr val="tx1"/>
                </a:solidFill>
                <a:latin typeface="+mn-lt"/>
                <a:ea typeface="+mn-ea"/>
                <a:cs typeface="+mn-cs"/>
              </a:rPr>
              <a:t>Then we linked this data into existing NT datasets, such as the hospitalisation dataset, the maternity dataset and a dataset associated with an existing wellness check program.</a:t>
            </a:r>
          </a:p>
          <a:p>
            <a:pPr lvl="0">
              <a:buFont typeface="Arial" pitchFamily="34" charset="0"/>
              <a:buChar char="•"/>
            </a:pPr>
            <a:r>
              <a:rPr lang="en-GB" sz="1200" kern="1200" baseline="0" dirty="0" smtClean="0">
                <a:solidFill>
                  <a:schemeClr val="tx1"/>
                </a:solidFill>
                <a:latin typeface="+mn-lt"/>
                <a:ea typeface="+mn-ea"/>
                <a:cs typeface="+mn-cs"/>
              </a:rPr>
              <a:t>The process was complex and there were some limitations associated with the data linkage process (</a:t>
            </a:r>
            <a:r>
              <a:rPr lang="en-GB" sz="1200" kern="1200" baseline="0" dirty="0" err="1" smtClean="0">
                <a:solidFill>
                  <a:schemeClr val="tx1"/>
                </a:solidFill>
                <a:latin typeface="+mn-lt"/>
                <a:ea typeface="+mn-ea"/>
                <a:cs typeface="+mn-cs"/>
              </a:rPr>
              <a:t>eg</a:t>
            </a:r>
            <a:r>
              <a:rPr lang="en-GB" sz="1200" kern="1200" baseline="0" dirty="0" smtClean="0">
                <a:solidFill>
                  <a:schemeClr val="tx1"/>
                </a:solidFill>
                <a:latin typeface="+mn-lt"/>
                <a:ea typeface="+mn-ea"/>
                <a:cs typeface="+mn-cs"/>
              </a:rPr>
              <a:t>, in identifying what children were within scope of the CHCI).</a:t>
            </a:r>
          </a:p>
          <a:p>
            <a:pPr lvl="0">
              <a:buFont typeface="Arial" pitchFamily="34" charset="0"/>
              <a:buChar char="•"/>
            </a:pPr>
            <a:r>
              <a:rPr lang="en-GB" sz="1200" kern="1200" baseline="0" dirty="0" smtClean="0">
                <a:solidFill>
                  <a:schemeClr val="tx1"/>
                </a:solidFill>
                <a:latin typeface="+mn-lt"/>
                <a:ea typeface="+mn-ea"/>
                <a:cs typeface="+mn-cs"/>
              </a:rPr>
              <a:t>What we found was that:</a:t>
            </a:r>
          </a:p>
          <a:p>
            <a:pPr lvl="1">
              <a:buFont typeface="Arial" pitchFamily="34" charset="0"/>
              <a:buChar char="•"/>
            </a:pPr>
            <a:r>
              <a:rPr lang="en-GB" sz="1200" kern="1200" baseline="0" dirty="0" smtClean="0">
                <a:solidFill>
                  <a:schemeClr val="tx1"/>
                </a:solidFill>
                <a:latin typeface="+mn-lt"/>
                <a:ea typeface="+mn-ea"/>
                <a:cs typeface="+mn-cs"/>
              </a:rPr>
              <a:t>The group of children who had a CHC were more likely to have been previously hospitalised than the population who did not have one</a:t>
            </a:r>
          </a:p>
          <a:p>
            <a:pPr lvl="1">
              <a:buFont typeface="Arial" pitchFamily="34" charset="0"/>
              <a:buChar char="•"/>
            </a:pPr>
            <a:r>
              <a:rPr lang="en-US" sz="1200" kern="1200" dirty="0" smtClean="0">
                <a:solidFill>
                  <a:schemeClr val="tx1"/>
                </a:solidFill>
                <a:latin typeface="+mn-lt"/>
                <a:ea typeface="+mn-ea"/>
                <a:cs typeface="+mn-cs"/>
              </a:rPr>
              <a:t>The group of children who had a CHC were more likely to already attend existing health check programs for children.</a:t>
            </a:r>
          </a:p>
          <a:p>
            <a:pPr lvl="1">
              <a:buFont typeface="Arial" pitchFamily="34" charset="0"/>
              <a:buChar char="•"/>
            </a:pPr>
            <a:r>
              <a:rPr lang="en-US" sz="1200" kern="1200" dirty="0" smtClean="0">
                <a:solidFill>
                  <a:schemeClr val="tx1"/>
                </a:solidFill>
                <a:latin typeface="+mn-lt"/>
                <a:ea typeface="+mn-ea"/>
                <a:cs typeface="+mn-cs"/>
              </a:rPr>
              <a:t>And that the population who had a CHC were no better (or worse) off</a:t>
            </a:r>
            <a:r>
              <a:rPr lang="en-US" sz="1200" kern="1200" baseline="0" dirty="0" smtClean="0">
                <a:solidFill>
                  <a:schemeClr val="tx1"/>
                </a:solidFill>
                <a:latin typeface="+mn-lt"/>
                <a:ea typeface="+mn-ea"/>
                <a:cs typeface="+mn-cs"/>
              </a:rPr>
              <a:t> that the children who didn’t get a check.</a:t>
            </a:r>
          </a:p>
          <a:p>
            <a:pPr lvl="1">
              <a:buFont typeface="Arial" pitchFamily="34" charset="0"/>
              <a:buChar char="•"/>
            </a:pPr>
            <a:endParaRPr lang="en-US" sz="1200" kern="1200" baseline="0" dirty="0" smtClean="0">
              <a:solidFill>
                <a:schemeClr val="tx1"/>
              </a:solidFill>
              <a:latin typeface="+mn-lt"/>
              <a:ea typeface="+mn-ea"/>
              <a:cs typeface="+mn-cs"/>
            </a:endParaRPr>
          </a:p>
          <a:p>
            <a:r>
              <a:rPr lang="en-US" i="1" dirty="0" smtClean="0"/>
              <a:t>3 minutes!</a:t>
            </a:r>
            <a:endParaRPr lang="en-US" i="1" dirty="0"/>
          </a:p>
        </p:txBody>
      </p:sp>
      <p:sp>
        <p:nvSpPr>
          <p:cNvPr id="4" name="Slide Number Placeholder 3"/>
          <p:cNvSpPr>
            <a:spLocks noGrp="1"/>
          </p:cNvSpPr>
          <p:nvPr>
            <p:ph type="sldNum" sz="quarter" idx="10"/>
          </p:nvPr>
        </p:nvSpPr>
        <p:spPr/>
        <p:txBody>
          <a:bodyPr/>
          <a:lstStyle/>
          <a:p>
            <a:fld id="{66C58D98-6902-47FA-A972-225119C94AB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Notes:</a:t>
            </a:r>
            <a:endParaRPr lang="en-US" b="0" dirty="0" smtClean="0"/>
          </a:p>
          <a:p>
            <a:endParaRPr lang="en-US" b="0" dirty="0" smtClean="0"/>
          </a:p>
          <a:p>
            <a:pPr>
              <a:buFont typeface="Arial" pitchFamily="34" charset="0"/>
              <a:buChar char="•"/>
            </a:pPr>
            <a:r>
              <a:rPr lang="en-US" b="0" dirty="0" smtClean="0"/>
              <a:t>Second area of influence want to touch on is the greater potential for influencing the implementation of programs – in this case the EHSDI – through</a:t>
            </a:r>
            <a:r>
              <a:rPr lang="en-US" b="0" baseline="0" dirty="0" smtClean="0"/>
              <a:t> formative evaluation where there’s real engagement and interaction with relevant decision makers.</a:t>
            </a:r>
          </a:p>
          <a:p>
            <a:pPr>
              <a:buFont typeface="Arial" pitchFamily="34" charset="0"/>
              <a:buChar char="•"/>
            </a:pPr>
            <a:r>
              <a:rPr lang="en-US" b="0" baseline="0" dirty="0" smtClean="0"/>
              <a:t>Targeted those responsible for implementing the initiative from 3 partner agencies and cross-agency committees.</a:t>
            </a:r>
          </a:p>
          <a:p>
            <a:pPr>
              <a:buFont typeface="Arial" pitchFamily="34" charset="0"/>
              <a:buChar char="•"/>
            </a:pPr>
            <a:r>
              <a:rPr lang="en-US" b="0" baseline="0" dirty="0" smtClean="0"/>
              <a:t>Held a couple of workshops aimed at </a:t>
            </a:r>
            <a:r>
              <a:rPr lang="en-US" sz="1200" kern="1200" baseline="0" dirty="0" smtClean="0">
                <a:solidFill>
                  <a:schemeClr val="tx1"/>
                </a:solidFill>
                <a:latin typeface="+mn-lt"/>
                <a:ea typeface="+mn-ea"/>
                <a:cs typeface="+mn-cs"/>
              </a:rPr>
              <a:t>capturing information and feeding it back to those responsible for implementing the initiative in real time so that it has the potential to contribute to program improvements.</a:t>
            </a:r>
          </a:p>
          <a:p>
            <a:pPr>
              <a:buFont typeface="Arial" pitchFamily="34" charset="0"/>
              <a:buChar char="•"/>
            </a:pPr>
            <a:r>
              <a:rPr lang="en-US" sz="1200" kern="1200" baseline="0" dirty="0" smtClean="0">
                <a:solidFill>
                  <a:schemeClr val="tx1"/>
                </a:solidFill>
                <a:latin typeface="+mn-lt"/>
                <a:ea typeface="+mn-ea"/>
                <a:cs typeface="+mn-cs"/>
              </a:rPr>
              <a:t>In collaboration with partners, selected ‘hot topics’ for discussion at each workshop.  Rather than focus on specific elements of EHSDI, looked at issues which cut across the initiative but that were playing a critical role in its performance (such as partnership working, communication, capacity and sustainability).</a:t>
            </a:r>
          </a:p>
          <a:p>
            <a:pPr>
              <a:buFont typeface="Arial" pitchFamily="34" charset="0"/>
              <a:buChar char="•"/>
            </a:pPr>
            <a:r>
              <a:rPr lang="en-US" sz="1200" kern="1200" baseline="0" dirty="0" smtClean="0">
                <a:solidFill>
                  <a:schemeClr val="tx1"/>
                </a:solidFill>
                <a:latin typeface="+mn-lt"/>
                <a:ea typeface="+mn-ea"/>
                <a:cs typeface="+mn-cs"/>
              </a:rPr>
              <a:t>We were able to provide an external reference point to these issues, based on a brief review of relevant literature on the topic and our own experiences in these areas, as outsiders.  This external perspective was very valuable to the staff charged with implementing the reforms who, due to their high workloads, tended to look for ideas and solutions from within the system as they did not get the opportunity to look beyond it.</a:t>
            </a:r>
          </a:p>
          <a:p>
            <a:pPr>
              <a:buFont typeface="Arial" pitchFamily="34" charset="0"/>
              <a:buChar char="•"/>
            </a:pPr>
            <a:r>
              <a:rPr lang="en-US" sz="1200" kern="1200" baseline="0" dirty="0" smtClean="0">
                <a:solidFill>
                  <a:schemeClr val="tx1"/>
                </a:solidFill>
                <a:latin typeface="+mn-lt"/>
                <a:ea typeface="+mn-ea"/>
                <a:cs typeface="+mn-cs"/>
              </a:rPr>
              <a:t>As evaluators, we facilitated a process and created the ‘space’ for reflection and constructive discussion on the issues.  We introduced the topics and raised critical questions to prompt thinking and discussion.  We stopped short of proposing solutions but provided the catalyst for the partners to develop their own ideas answers to some of the challenges.  In this way, the workshop </a:t>
            </a:r>
            <a:r>
              <a:rPr lang="en-US" sz="1200" kern="1200" baseline="0" dirty="0" err="1" smtClean="0">
                <a:solidFill>
                  <a:schemeClr val="tx1"/>
                </a:solidFill>
                <a:latin typeface="+mn-lt"/>
                <a:ea typeface="+mn-ea"/>
                <a:cs typeface="+mn-cs"/>
              </a:rPr>
              <a:t>learnings</a:t>
            </a:r>
            <a:r>
              <a:rPr lang="en-US" sz="1200" kern="1200" baseline="0" dirty="0" smtClean="0">
                <a:solidFill>
                  <a:schemeClr val="tx1"/>
                </a:solidFill>
                <a:latin typeface="+mn-lt"/>
                <a:ea typeface="+mn-ea"/>
                <a:cs typeface="+mn-cs"/>
              </a:rPr>
              <a:t> were </a:t>
            </a:r>
            <a:r>
              <a:rPr lang="en-US" sz="1200" kern="1200" baseline="0" dirty="0" err="1" smtClean="0">
                <a:solidFill>
                  <a:schemeClr val="tx1"/>
                </a:solidFill>
                <a:latin typeface="+mn-lt"/>
                <a:ea typeface="+mn-ea"/>
                <a:cs typeface="+mn-cs"/>
              </a:rPr>
              <a:t>internalised</a:t>
            </a:r>
            <a:r>
              <a:rPr lang="en-US" sz="1200" kern="1200" baseline="0" dirty="0" smtClean="0">
                <a:solidFill>
                  <a:schemeClr val="tx1"/>
                </a:solidFill>
                <a:latin typeface="+mn-lt"/>
                <a:ea typeface="+mn-ea"/>
                <a:cs typeface="+mn-cs"/>
              </a:rPr>
              <a:t> by the participants.</a:t>
            </a:r>
          </a:p>
          <a:p>
            <a:pPr>
              <a:buFont typeface="Arial" pitchFamily="34" charset="0"/>
              <a:buChar char="•"/>
            </a:pPr>
            <a:r>
              <a:rPr lang="en-US" sz="1200" kern="1200" baseline="0" dirty="0" smtClean="0">
                <a:solidFill>
                  <a:schemeClr val="tx1"/>
                </a:solidFill>
                <a:latin typeface="+mn-lt"/>
                <a:ea typeface="+mn-ea"/>
                <a:cs typeface="+mn-cs"/>
              </a:rPr>
              <a:t>Through this process participants also got to understand each others ‘back stories’ – that is, the responsibilities of each partner outside of the three-way partnership – so </a:t>
            </a:r>
            <a:r>
              <a:rPr lang="en-US" sz="1200" kern="1200" baseline="0" dirty="0" err="1" smtClean="0">
                <a:solidFill>
                  <a:schemeClr val="tx1"/>
                </a:solidFill>
                <a:latin typeface="+mn-lt"/>
                <a:ea typeface="+mn-ea"/>
                <a:cs typeface="+mn-cs"/>
              </a:rPr>
              <a:t>DoHA’s</a:t>
            </a:r>
            <a:r>
              <a:rPr lang="en-US" sz="1200" kern="1200" baseline="0" dirty="0" smtClean="0">
                <a:solidFill>
                  <a:schemeClr val="tx1"/>
                </a:solidFill>
                <a:latin typeface="+mn-lt"/>
                <a:ea typeface="+mn-ea"/>
                <a:cs typeface="+mn-cs"/>
              </a:rPr>
              <a:t> to other AG departments; AMSANT’s to its member constituents, etc.</a:t>
            </a:r>
          </a:p>
          <a:p>
            <a:pPr>
              <a:buFont typeface="Arial" pitchFamily="34" charset="0"/>
              <a:buChar char="•"/>
            </a:pPr>
            <a:r>
              <a:rPr lang="en-US" sz="1200" kern="1200" baseline="0" dirty="0" smtClean="0">
                <a:solidFill>
                  <a:schemeClr val="tx1"/>
                </a:solidFill>
                <a:latin typeface="+mn-lt"/>
                <a:ea typeface="+mn-ea"/>
                <a:cs typeface="+mn-cs"/>
              </a:rPr>
              <a:t>   Finally the process helped to build consensus – we presented the main ideas and issues discussed back to the workshop participants for their agreement.  </a:t>
            </a:r>
            <a:endParaRPr lang="en-US" b="0" dirty="0" smtClean="0"/>
          </a:p>
          <a:p>
            <a:endParaRPr lang="en-US" b="0" dirty="0" smtClean="0"/>
          </a:p>
          <a:p>
            <a:r>
              <a:rPr lang="en-US" b="0" i="1" dirty="0" smtClean="0"/>
              <a:t>3 minutes!</a:t>
            </a:r>
            <a:endParaRPr lang="en-US" b="0" i="1" dirty="0"/>
          </a:p>
        </p:txBody>
      </p:sp>
      <p:sp>
        <p:nvSpPr>
          <p:cNvPr id="4" name="Slide Number Placeholder 3"/>
          <p:cNvSpPr>
            <a:spLocks noGrp="1"/>
          </p:cNvSpPr>
          <p:nvPr>
            <p:ph type="sldNum" sz="quarter" idx="10"/>
          </p:nvPr>
        </p:nvSpPr>
        <p:spPr/>
        <p:txBody>
          <a:bodyPr/>
          <a:lstStyle/>
          <a:p>
            <a:fld id="{66C58D98-6902-47FA-A972-225119C94AB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Notes:</a:t>
            </a:r>
          </a:p>
          <a:p>
            <a:endParaRPr lang="en-US" dirty="0" smtClean="0"/>
          </a:p>
          <a:p>
            <a:pPr>
              <a:buFont typeface="Arial" pitchFamily="34" charset="0"/>
              <a:buChar char="•"/>
            </a:pPr>
            <a:r>
              <a:rPr lang="en-US" dirty="0" smtClean="0"/>
              <a:t>3 overall lessons from the evaluation process.</a:t>
            </a:r>
          </a:p>
          <a:p>
            <a:pPr>
              <a:buFont typeface="Arial" pitchFamily="34" charset="0"/>
              <a:buChar char="•"/>
            </a:pPr>
            <a:endParaRPr lang="en-US" dirty="0" smtClean="0"/>
          </a:p>
          <a:p>
            <a:pPr>
              <a:buFont typeface="Arial" pitchFamily="34" charset="0"/>
              <a:buChar char="•"/>
            </a:pPr>
            <a:r>
              <a:rPr lang="en-US" dirty="0" smtClean="0"/>
              <a:t>Context</a:t>
            </a:r>
            <a:r>
              <a:rPr lang="en-US" baseline="0" dirty="0" smtClean="0"/>
              <a:t> always matters in evaluation. In this </a:t>
            </a:r>
            <a:r>
              <a:rPr lang="en-US" baseline="0" dirty="0" err="1" smtClean="0"/>
              <a:t>evaln</a:t>
            </a:r>
            <a:r>
              <a:rPr lang="en-US" baseline="0" dirty="0" smtClean="0"/>
              <a:t> it was particularly critical.  Includes the historical and political context for the initiatives, past processes and outcomes associated with them, and also other things going on at the time of the initiatives: such as the outcomes for non-participants of the CHCs and the impact of EHSDI on the wider system (not just the program areas).</a:t>
            </a:r>
          </a:p>
          <a:p>
            <a:pPr>
              <a:buFont typeface="Arial" pitchFamily="34" charset="0"/>
              <a:buChar char="•"/>
            </a:pPr>
            <a:endParaRPr lang="en-US" dirty="0" smtClean="0"/>
          </a:p>
          <a:p>
            <a:pPr>
              <a:buFont typeface="Arial" pitchFamily="34" charset="0"/>
              <a:buChar char="•"/>
            </a:pPr>
            <a:r>
              <a:rPr lang="en-US" dirty="0" smtClean="0"/>
              <a:t>Longer term, interactive evaluation processes enable </a:t>
            </a:r>
            <a:r>
              <a:rPr lang="en-US" dirty="0" err="1" smtClean="0"/>
              <a:t>learnings</a:t>
            </a:r>
            <a:r>
              <a:rPr lang="en-US" dirty="0" smtClean="0"/>
              <a:t> to be </a:t>
            </a:r>
            <a:r>
              <a:rPr lang="en-US" dirty="0" err="1" smtClean="0"/>
              <a:t>internalised</a:t>
            </a:r>
            <a:r>
              <a:rPr lang="en-US" dirty="0" smtClean="0"/>
              <a:t> by participants.  Need to ensure engage with the right people so that the </a:t>
            </a:r>
            <a:r>
              <a:rPr lang="en-US" dirty="0" err="1" smtClean="0"/>
              <a:t>learnings</a:t>
            </a:r>
            <a:r>
              <a:rPr lang="en-US" dirty="0" smtClean="0"/>
              <a:t> then have influence. </a:t>
            </a:r>
            <a:r>
              <a:rPr lang="en-US" baseline="0" dirty="0" smtClean="0"/>
              <a:t> </a:t>
            </a:r>
            <a:r>
              <a:rPr lang="en-US" baseline="0" dirty="0" smtClean="0">
                <a:solidFill>
                  <a:schemeClr val="accent2"/>
                </a:solidFill>
              </a:rPr>
              <a:t>As the external evaluators, this interaction also ensures we are on the right track.  One measure of success was when a key stakeholder chipped in with a ‘were you here yesterday’ comment when we were discussing progress on a key implementation barrier in relation to the initiative.  He’d just come out of a all day workshop with senior health executives discussing the implementation of EHSDI and it was apparent that our thinking and findings were at the core to what was being discussed at the highest levels.</a:t>
            </a:r>
          </a:p>
          <a:p>
            <a:pPr>
              <a:buFont typeface="Arial" pitchFamily="34" charset="0"/>
              <a:buChar char="•"/>
            </a:pPr>
            <a:endParaRPr lang="en-US" baseline="0" dirty="0" smtClean="0"/>
          </a:p>
          <a:p>
            <a:pPr>
              <a:buFont typeface="Arial" pitchFamily="34" charset="0"/>
              <a:buChar char="•"/>
            </a:pPr>
            <a:r>
              <a:rPr lang="en-US" baseline="0" dirty="0" smtClean="0"/>
              <a:t>Lastly … and while not so fully discussed today … we feel there is an important lesson relating to identifying and agreeing evaluation priorities for emergent programs and formative evaluations which run over many months or years – there’s a need not to lose site of the initial evaluation objectives or questions, but also to ensure an evaluation meets current expectations and needs, and to ensure findings are relevant to current and future contexts.</a:t>
            </a:r>
          </a:p>
          <a:p>
            <a:pPr>
              <a:buFont typeface="Arial" pitchFamily="34" charset="0"/>
              <a:buNone/>
            </a:pPr>
            <a:endParaRPr lang="en-US" dirty="0" smtClean="0"/>
          </a:p>
          <a:p>
            <a:pPr>
              <a:buFont typeface="Arial" pitchFamily="34" charset="0"/>
              <a:buNone/>
            </a:pPr>
            <a:r>
              <a:rPr lang="en-US" i="1" dirty="0" smtClean="0"/>
              <a:t>1</a:t>
            </a:r>
            <a:r>
              <a:rPr lang="en-US" i="1" baseline="0" dirty="0" smtClean="0"/>
              <a:t> minute!</a:t>
            </a:r>
            <a:endParaRPr lang="en-US" i="1" dirty="0"/>
          </a:p>
        </p:txBody>
      </p:sp>
      <p:sp>
        <p:nvSpPr>
          <p:cNvPr id="4" name="Slide Number Placeholder 3"/>
          <p:cNvSpPr>
            <a:spLocks noGrp="1"/>
          </p:cNvSpPr>
          <p:nvPr>
            <p:ph type="sldNum" sz="quarter" idx="10"/>
          </p:nvPr>
        </p:nvSpPr>
        <p:spPr/>
        <p:txBody>
          <a:bodyPr/>
          <a:lstStyle/>
          <a:p>
            <a:fld id="{66C58D98-6902-47FA-A972-225119C94AB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Notes:</a:t>
            </a:r>
          </a:p>
          <a:p>
            <a:endParaRPr lang="en-US" dirty="0" smtClean="0"/>
          </a:p>
          <a:p>
            <a:pPr>
              <a:buFont typeface="Arial" pitchFamily="34" charset="0"/>
              <a:buChar char="•"/>
            </a:pPr>
            <a:r>
              <a:rPr lang="en-US" dirty="0" smtClean="0"/>
              <a:t>You guys for listening!</a:t>
            </a:r>
          </a:p>
          <a:p>
            <a:pPr>
              <a:buFont typeface="Arial" pitchFamily="34" charset="0"/>
              <a:buChar char="•"/>
            </a:pPr>
            <a:r>
              <a:rPr lang="en-US" dirty="0" smtClean="0"/>
              <a:t>Then </a:t>
            </a:r>
            <a:r>
              <a:rPr lang="en-US" dirty="0" err="1" smtClean="0"/>
              <a:t>emphasise</a:t>
            </a:r>
            <a:r>
              <a:rPr lang="en-US" dirty="0" smtClean="0"/>
              <a:t>:</a:t>
            </a:r>
          </a:p>
          <a:p>
            <a:pPr lvl="1">
              <a:buFont typeface="Arial" pitchFamily="34" charset="0"/>
              <a:buChar char="•"/>
            </a:pPr>
            <a:r>
              <a:rPr lang="en-US" dirty="0" smtClean="0"/>
              <a:t>The 3 partner agencies</a:t>
            </a:r>
          </a:p>
          <a:p>
            <a:pPr lvl="1">
              <a:buFont typeface="Arial" pitchFamily="34" charset="0"/>
              <a:buChar char="•"/>
            </a:pPr>
            <a:r>
              <a:rPr lang="en-US" dirty="0" smtClean="0"/>
              <a:t>Members of the IAG</a:t>
            </a:r>
          </a:p>
          <a:p>
            <a:pPr lvl="1">
              <a:buFont typeface="Arial" pitchFamily="34" charset="0"/>
              <a:buChar char="•"/>
            </a:pPr>
            <a:r>
              <a:rPr lang="en-US" dirty="0" smtClean="0"/>
              <a:t>Participants in the 5</a:t>
            </a:r>
            <a:r>
              <a:rPr lang="en-US" baseline="0" dirty="0" smtClean="0"/>
              <a:t> remote Aboriginal communities.</a:t>
            </a:r>
            <a:endParaRPr lang="en-US" dirty="0"/>
          </a:p>
        </p:txBody>
      </p:sp>
      <p:sp>
        <p:nvSpPr>
          <p:cNvPr id="4" name="Slide Number Placeholder 3"/>
          <p:cNvSpPr>
            <a:spLocks noGrp="1"/>
          </p:cNvSpPr>
          <p:nvPr>
            <p:ph type="sldNum" sz="quarter" idx="10"/>
          </p:nvPr>
        </p:nvSpPr>
        <p:spPr/>
        <p:txBody>
          <a:bodyPr/>
          <a:lstStyle/>
          <a:p>
            <a:fld id="{66C58D98-6902-47FA-A972-225119C94AB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Notes:</a:t>
            </a:r>
          </a:p>
          <a:p>
            <a:endParaRPr lang="en-US" dirty="0" smtClean="0"/>
          </a:p>
          <a:p>
            <a:pPr>
              <a:buFont typeface="Arial" pitchFamily="34" charset="0"/>
              <a:buChar char="•"/>
            </a:pPr>
            <a:r>
              <a:rPr lang="en-US" dirty="0" smtClean="0"/>
              <a:t>Contact details.</a:t>
            </a:r>
          </a:p>
          <a:p>
            <a:pPr>
              <a:buFont typeface="Arial" pitchFamily="34" charset="0"/>
              <a:buChar char="•"/>
            </a:pPr>
            <a:r>
              <a:rPr lang="en-US" dirty="0" smtClean="0"/>
              <a:t>Reports and further info.</a:t>
            </a:r>
            <a:endParaRPr lang="en-US" dirty="0"/>
          </a:p>
        </p:txBody>
      </p:sp>
      <p:sp>
        <p:nvSpPr>
          <p:cNvPr id="4" name="Slide Number Placeholder 3"/>
          <p:cNvSpPr>
            <a:spLocks noGrp="1"/>
          </p:cNvSpPr>
          <p:nvPr>
            <p:ph type="sldNum" sz="quarter" idx="10"/>
          </p:nvPr>
        </p:nvSpPr>
        <p:spPr/>
        <p:txBody>
          <a:bodyPr/>
          <a:lstStyle/>
          <a:p>
            <a:fld id="{66C58D98-6902-47FA-A972-225119C94ABF}"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Notes:</a:t>
            </a:r>
            <a:endParaRPr lang="en-US" b="0" dirty="0" smtClean="0"/>
          </a:p>
          <a:p>
            <a:endParaRPr lang="en-US" b="0" dirty="0" smtClean="0"/>
          </a:p>
          <a:p>
            <a:r>
              <a:rPr lang="en-US" b="0" dirty="0" smtClean="0"/>
              <a:t>[As slide says…]</a:t>
            </a:r>
          </a:p>
          <a:p>
            <a:endParaRPr lang="en-US" b="0" dirty="0" smtClean="0"/>
          </a:p>
          <a:p>
            <a:pPr>
              <a:buFont typeface="Arial" pitchFamily="34" charset="0"/>
              <a:buChar char="•"/>
            </a:pPr>
            <a:r>
              <a:rPr lang="en-US" b="0" dirty="0" smtClean="0"/>
              <a:t>Touch on 2 aspects of our approach that will help to make the evaluation influential.</a:t>
            </a:r>
          </a:p>
          <a:p>
            <a:pPr>
              <a:buFont typeface="Arial" pitchFamily="34" charset="0"/>
              <a:buChar char="•"/>
            </a:pPr>
            <a:r>
              <a:rPr lang="en-US" b="0" dirty="0" smtClean="0"/>
              <a:t>Also 2-3 overall lessons from the evaluation approach.</a:t>
            </a:r>
          </a:p>
          <a:p>
            <a:pPr>
              <a:buFont typeface="Arial" pitchFamily="34" charset="0"/>
              <a:buChar char="•"/>
            </a:pPr>
            <a:r>
              <a:rPr lang="en-US" b="0" dirty="0" smtClean="0"/>
              <a:t>Will not be talking to the evaluation findings – couple of web addresses at end where have loaded the final and a summary report.</a:t>
            </a:r>
          </a:p>
          <a:p>
            <a:pPr>
              <a:buFont typeface="Arial" pitchFamily="34" charset="0"/>
              <a:buChar char="•"/>
            </a:pPr>
            <a:endParaRPr lang="en-US" b="0" dirty="0" smtClean="0"/>
          </a:p>
          <a:p>
            <a:pPr>
              <a:buFont typeface="Arial" pitchFamily="34" charset="0"/>
              <a:buNone/>
            </a:pPr>
            <a:r>
              <a:rPr lang="en-US" b="0" i="1" dirty="0" smtClean="0"/>
              <a:t>45 seconds!</a:t>
            </a:r>
            <a:endParaRPr lang="en-US" b="0" i="1" dirty="0"/>
          </a:p>
        </p:txBody>
      </p:sp>
      <p:sp>
        <p:nvSpPr>
          <p:cNvPr id="4" name="Slide Number Placeholder 3"/>
          <p:cNvSpPr>
            <a:spLocks noGrp="1"/>
          </p:cNvSpPr>
          <p:nvPr>
            <p:ph type="sldNum" sz="quarter" idx="10"/>
          </p:nvPr>
        </p:nvSpPr>
        <p:spPr/>
        <p:txBody>
          <a:bodyPr/>
          <a:lstStyle/>
          <a:p>
            <a:fld id="{66C58D98-6902-47FA-A972-225119C94AB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Notes:</a:t>
            </a:r>
            <a:endParaRPr lang="en-US" b="0" dirty="0" smtClean="0"/>
          </a:p>
          <a:p>
            <a:endParaRPr lang="en-US" b="0" dirty="0" smtClean="0"/>
          </a:p>
          <a:p>
            <a:pPr>
              <a:buFont typeface="Arial" pitchFamily="34" charset="0"/>
              <a:buChar char="•"/>
            </a:pPr>
            <a:r>
              <a:rPr lang="en-US" b="0" dirty="0" smtClean="0"/>
              <a:t>Presume most are familiar with the NT Emergency Response or the NT Intervention.</a:t>
            </a:r>
          </a:p>
          <a:p>
            <a:pPr>
              <a:buFont typeface="Arial" pitchFamily="34" charset="0"/>
              <a:buChar char="•"/>
            </a:pPr>
            <a:r>
              <a:rPr lang="en-US" b="0" dirty="0" smtClean="0"/>
              <a:t>An Australian Government initiative.</a:t>
            </a:r>
          </a:p>
          <a:p>
            <a:pPr>
              <a:buFont typeface="Arial" pitchFamily="34" charset="0"/>
              <a:buChar char="•"/>
            </a:pPr>
            <a:r>
              <a:rPr lang="en-US" b="0" dirty="0" smtClean="0"/>
              <a:t>‘Little Children are Sacred’</a:t>
            </a:r>
            <a:r>
              <a:rPr lang="en-US" b="0" baseline="0" dirty="0" smtClean="0"/>
              <a:t> report.</a:t>
            </a:r>
            <a:endParaRPr lang="en-US" b="0" dirty="0" smtClean="0"/>
          </a:p>
          <a:p>
            <a:pPr>
              <a:buFont typeface="Arial" pitchFamily="34" charset="0"/>
              <a:buChar char="•"/>
            </a:pPr>
            <a:r>
              <a:rPr lang="en-US" b="0" dirty="0" smtClean="0"/>
              <a:t>Health checks for children: CHCI and EHSDI [intro to next slide…]</a:t>
            </a:r>
          </a:p>
          <a:p>
            <a:pPr>
              <a:buFont typeface="Arial" pitchFamily="34" charset="0"/>
              <a:buChar char="•"/>
            </a:pPr>
            <a:endParaRPr lang="en-US" b="0" dirty="0" smtClean="0"/>
          </a:p>
          <a:p>
            <a:pPr>
              <a:buFont typeface="Arial" pitchFamily="34" charset="0"/>
              <a:buNone/>
            </a:pPr>
            <a:r>
              <a:rPr lang="en-US" b="0" i="1" dirty="0" smtClean="0"/>
              <a:t>1 minute!</a:t>
            </a:r>
            <a:endParaRPr lang="en-US" b="1" i="1" dirty="0"/>
          </a:p>
        </p:txBody>
      </p:sp>
      <p:sp>
        <p:nvSpPr>
          <p:cNvPr id="4" name="Slide Number Placeholder 3"/>
          <p:cNvSpPr>
            <a:spLocks noGrp="1"/>
          </p:cNvSpPr>
          <p:nvPr>
            <p:ph type="sldNum" sz="quarter" idx="10"/>
          </p:nvPr>
        </p:nvSpPr>
        <p:spPr/>
        <p:txBody>
          <a:bodyPr/>
          <a:lstStyle/>
          <a:p>
            <a:fld id="{66C58D98-6902-47FA-A972-225119C94AB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smtClean="0"/>
              <a:t>Notes:</a:t>
            </a:r>
            <a:endParaRPr lang="en-US" b="0" dirty="0" smtClean="0"/>
          </a:p>
          <a:p>
            <a:endParaRPr lang="en-US" b="0" dirty="0" smtClean="0"/>
          </a:p>
          <a:p>
            <a:pPr>
              <a:buFont typeface="Arial" pitchFamily="34" charset="0"/>
              <a:buChar char="•"/>
            </a:pPr>
            <a:r>
              <a:rPr lang="en-US" b="0" dirty="0" smtClean="0"/>
              <a:t>Little bit of context on how we first saw the initiatives.</a:t>
            </a:r>
          </a:p>
          <a:p>
            <a:pPr>
              <a:buFont typeface="Arial" pitchFamily="34" charset="0"/>
              <a:buChar char="•"/>
            </a:pPr>
            <a:r>
              <a:rPr lang="en-US" b="0" dirty="0" smtClean="0"/>
              <a:t>Target of the initiatives was the </a:t>
            </a:r>
            <a:r>
              <a:rPr lang="en-US" b="1" dirty="0" smtClean="0"/>
              <a:t>NT remote PHC system</a:t>
            </a:r>
            <a:r>
              <a:rPr lang="en-US" b="1" baseline="0" dirty="0" smtClean="0"/>
              <a:t> </a:t>
            </a:r>
            <a:r>
              <a:rPr lang="en-US" b="0" baseline="0" dirty="0" smtClean="0"/>
              <a:t>… of which </a:t>
            </a:r>
            <a:r>
              <a:rPr lang="en-US" b="1" baseline="0" dirty="0" smtClean="0"/>
              <a:t>Aboriginal people </a:t>
            </a:r>
            <a:r>
              <a:rPr lang="en-US" b="0" baseline="0" dirty="0" smtClean="0"/>
              <a:t>are a key part of the system.</a:t>
            </a:r>
          </a:p>
          <a:p>
            <a:pPr>
              <a:buFont typeface="Arial" pitchFamily="34" charset="0"/>
              <a:buChar char="•"/>
            </a:pPr>
            <a:r>
              <a:rPr lang="en-US" b="0" baseline="0" dirty="0" smtClean="0"/>
              <a:t>Initially a lot of </a:t>
            </a:r>
            <a:r>
              <a:rPr lang="en-US" b="1" baseline="0" dirty="0" smtClean="0"/>
              <a:t>media interest </a:t>
            </a:r>
            <a:r>
              <a:rPr lang="en-US" b="0" baseline="0" dirty="0" smtClean="0"/>
              <a:t>in child sexual abuse – following </a:t>
            </a:r>
            <a:r>
              <a:rPr lang="en-US" b="0" i="1" baseline="0" dirty="0" err="1" smtClean="0"/>
              <a:t>Lateline</a:t>
            </a:r>
            <a:r>
              <a:rPr lang="en-US" b="0" baseline="0" dirty="0" smtClean="0"/>
              <a:t> episode…</a:t>
            </a:r>
          </a:p>
          <a:p>
            <a:pPr>
              <a:buFont typeface="Arial" pitchFamily="34" charset="0"/>
              <a:buChar char="•"/>
            </a:pPr>
            <a:r>
              <a:rPr lang="en-US" b="0" baseline="0" dirty="0" smtClean="0"/>
              <a:t>Government [NT Government if someone asks] launched an inquiry – culminating in </a:t>
            </a:r>
            <a:r>
              <a:rPr lang="en-US" b="1" baseline="0" dirty="0" smtClean="0"/>
              <a:t>Little Children are Sacred </a:t>
            </a:r>
            <a:r>
              <a:rPr lang="en-US" b="0" baseline="0" dirty="0" smtClean="0"/>
              <a:t>report – which looked widely at the issue of Aboriginal child abuse – so issues to do with the breakdown of society including the cumulative </a:t>
            </a:r>
            <a:r>
              <a:rPr lang="en-US" sz="1200" kern="1200" baseline="0" dirty="0" smtClean="0">
                <a:solidFill>
                  <a:schemeClr val="tx1"/>
                </a:solidFill>
                <a:latin typeface="+mn-lt"/>
                <a:ea typeface="+mn-ea"/>
                <a:cs typeface="+mn-cs"/>
              </a:rPr>
              <a:t>effects of poor health, alcohol, drug abuse, gambling,</a:t>
            </a:r>
          </a:p>
          <a:p>
            <a:r>
              <a:rPr lang="en-US" sz="1200" kern="1200" baseline="0" dirty="0" smtClean="0">
                <a:solidFill>
                  <a:schemeClr val="tx1"/>
                </a:solidFill>
                <a:latin typeface="+mn-lt"/>
                <a:ea typeface="+mn-ea"/>
                <a:cs typeface="+mn-cs"/>
              </a:rPr>
              <a:t>unemployment, poor education and housing, disempowerment, etc, that lead to violence and sexual abuse.</a:t>
            </a:r>
          </a:p>
          <a:p>
            <a:pPr>
              <a:buFont typeface="Arial" pitchFamily="34" charset="0"/>
              <a:buChar char="•"/>
            </a:pPr>
            <a:r>
              <a:rPr lang="en-US" sz="1200" kern="1200" baseline="0" dirty="0" smtClean="0">
                <a:solidFill>
                  <a:schemeClr val="tx1"/>
                </a:solidFill>
                <a:latin typeface="+mn-lt"/>
                <a:ea typeface="+mn-ea"/>
                <a:cs typeface="+mn-cs"/>
              </a:rPr>
              <a:t>This then sparked a </a:t>
            </a:r>
            <a:r>
              <a:rPr lang="en-US" sz="1200" b="1" kern="1200" baseline="0" dirty="0" smtClean="0">
                <a:solidFill>
                  <a:schemeClr val="tx1"/>
                </a:solidFill>
                <a:latin typeface="+mn-lt"/>
                <a:ea typeface="+mn-ea"/>
                <a:cs typeface="+mn-cs"/>
              </a:rPr>
              <a:t>political process </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centred</a:t>
            </a:r>
            <a:r>
              <a:rPr lang="en-US" sz="1200" kern="1200" baseline="0" dirty="0" smtClean="0">
                <a:solidFill>
                  <a:schemeClr val="tx1"/>
                </a:solidFill>
                <a:latin typeface="+mn-lt"/>
                <a:ea typeface="+mn-ea"/>
                <a:cs typeface="+mn-cs"/>
              </a:rPr>
              <a:t> around the Australian Government/Canberra – focusing on sexual abuse of children.</a:t>
            </a:r>
          </a:p>
          <a:p>
            <a:pPr>
              <a:buFont typeface="Arial" pitchFamily="34" charset="0"/>
              <a:buChar char="•"/>
            </a:pPr>
            <a:r>
              <a:rPr lang="en-US" sz="1200" kern="1200" baseline="0" dirty="0" smtClean="0">
                <a:solidFill>
                  <a:schemeClr val="tx1"/>
                </a:solidFill>
                <a:latin typeface="+mn-lt"/>
                <a:ea typeface="+mn-ea"/>
                <a:cs typeface="+mn-cs"/>
              </a:rPr>
              <a:t>Seen by the Government as a ‘national emergency’, so given great </a:t>
            </a:r>
            <a:r>
              <a:rPr lang="en-US" sz="1200" b="1" kern="1200" baseline="0" dirty="0" smtClean="0">
                <a:solidFill>
                  <a:schemeClr val="tx1"/>
                </a:solidFill>
                <a:latin typeface="+mn-lt"/>
                <a:ea typeface="+mn-ea"/>
                <a:cs typeface="+mn-cs"/>
              </a:rPr>
              <a:t>urgency</a:t>
            </a:r>
            <a:r>
              <a:rPr lang="en-US" sz="1200" kern="1200" baseline="0" dirty="0" smtClean="0">
                <a:solidFill>
                  <a:schemeClr val="tx1"/>
                </a:solidFill>
                <a:latin typeface="+mn-lt"/>
                <a:ea typeface="+mn-ea"/>
                <a:cs typeface="+mn-cs"/>
              </a:rPr>
              <a:t>.</a:t>
            </a:r>
          </a:p>
          <a:p>
            <a:pPr>
              <a:buFont typeface="Arial" pitchFamily="34" charset="0"/>
              <a:buChar char="•"/>
            </a:pPr>
            <a:r>
              <a:rPr lang="en-US" sz="1200" kern="1200" baseline="0" dirty="0" smtClean="0">
                <a:solidFill>
                  <a:schemeClr val="tx1"/>
                </a:solidFill>
                <a:latin typeface="+mn-lt"/>
                <a:ea typeface="+mn-ea"/>
                <a:cs typeface="+mn-cs"/>
              </a:rPr>
              <a:t>In terms of the NTER health initiatives, originally announced as </a:t>
            </a:r>
            <a:r>
              <a:rPr lang="en-US" sz="1200" b="1" kern="1200" baseline="0" dirty="0" smtClean="0">
                <a:solidFill>
                  <a:schemeClr val="tx1"/>
                </a:solidFill>
                <a:latin typeface="+mn-lt"/>
                <a:ea typeface="+mn-ea"/>
                <a:cs typeface="+mn-cs"/>
              </a:rPr>
              <a:t>compulsory sexual abuse checks </a:t>
            </a:r>
            <a:r>
              <a:rPr lang="en-US" sz="1200" kern="1200" baseline="0" dirty="0" smtClean="0">
                <a:solidFill>
                  <a:schemeClr val="tx1"/>
                </a:solidFill>
                <a:latin typeface="+mn-lt"/>
                <a:ea typeface="+mn-ea"/>
                <a:cs typeface="+mn-cs"/>
              </a:rPr>
              <a:t>… but quickly changed to be voluntary and to a wider health/wellbeing assessment … the </a:t>
            </a:r>
            <a:r>
              <a:rPr lang="en-US" sz="1200" b="1" kern="1200" baseline="0" dirty="0" smtClean="0">
                <a:solidFill>
                  <a:schemeClr val="tx1"/>
                </a:solidFill>
                <a:latin typeface="+mn-lt"/>
                <a:ea typeface="+mn-ea"/>
                <a:cs typeface="+mn-cs"/>
              </a:rPr>
              <a:t>CHCI</a:t>
            </a:r>
            <a:r>
              <a:rPr lang="en-US" sz="1200" kern="1200" baseline="0" dirty="0" smtClean="0">
                <a:solidFill>
                  <a:schemeClr val="tx1"/>
                </a:solidFill>
                <a:latin typeface="+mn-lt"/>
                <a:ea typeface="+mn-ea"/>
                <a:cs typeface="+mn-cs"/>
              </a:rPr>
              <a:t>.</a:t>
            </a:r>
          </a:p>
          <a:p>
            <a:pPr>
              <a:buFont typeface="Arial" pitchFamily="34" charset="0"/>
              <a:buChar char="•"/>
            </a:pPr>
            <a:r>
              <a:rPr lang="en-US" sz="1200" kern="1200" baseline="0" dirty="0" smtClean="0">
                <a:solidFill>
                  <a:schemeClr val="tx1"/>
                </a:solidFill>
                <a:latin typeface="+mn-lt"/>
                <a:ea typeface="+mn-ea"/>
                <a:cs typeface="+mn-cs"/>
              </a:rPr>
              <a:t>Soon after </a:t>
            </a:r>
            <a:r>
              <a:rPr lang="en-US" sz="1200" b="1" kern="1200" baseline="0" dirty="0" smtClean="0">
                <a:solidFill>
                  <a:schemeClr val="tx1"/>
                </a:solidFill>
                <a:latin typeface="+mn-lt"/>
                <a:ea typeface="+mn-ea"/>
                <a:cs typeface="+mn-cs"/>
              </a:rPr>
              <a:t>follow-up s</a:t>
            </a:r>
            <a:r>
              <a:rPr lang="en-US" sz="1200" kern="1200" baseline="0" dirty="0" smtClean="0">
                <a:solidFill>
                  <a:schemeClr val="tx1"/>
                </a:solidFill>
                <a:latin typeface="+mn-lt"/>
                <a:ea typeface="+mn-ea"/>
                <a:cs typeface="+mn-cs"/>
              </a:rPr>
              <a:t>ervices were included.</a:t>
            </a:r>
          </a:p>
          <a:p>
            <a:pPr>
              <a:buFont typeface="Arial" pitchFamily="34" charset="0"/>
              <a:buChar char="•"/>
            </a:pPr>
            <a:r>
              <a:rPr lang="en-US" sz="1200" kern="1200" baseline="0" dirty="0" smtClean="0">
                <a:solidFill>
                  <a:schemeClr val="tx1"/>
                </a:solidFill>
                <a:latin typeface="+mn-lt"/>
                <a:ea typeface="+mn-ea"/>
                <a:cs typeface="+mn-cs"/>
              </a:rPr>
              <a:t>And then later, after further political engagement (including in the NT), and in consultation and </a:t>
            </a:r>
            <a:r>
              <a:rPr lang="en-US" sz="1200" b="1" kern="1200" baseline="0" dirty="0" smtClean="0">
                <a:solidFill>
                  <a:schemeClr val="tx1"/>
                </a:solidFill>
                <a:latin typeface="+mn-lt"/>
                <a:ea typeface="+mn-ea"/>
                <a:cs typeface="+mn-cs"/>
              </a:rPr>
              <a:t>collaboration</a:t>
            </a:r>
            <a:r>
              <a:rPr lang="en-US" sz="1200" kern="1200" baseline="0" dirty="0" smtClean="0">
                <a:solidFill>
                  <a:schemeClr val="tx1"/>
                </a:solidFill>
                <a:latin typeface="+mn-lt"/>
                <a:ea typeface="+mn-ea"/>
                <a:cs typeface="+mn-cs"/>
              </a:rPr>
              <a:t> with some key partners, another initiative, </a:t>
            </a:r>
            <a:r>
              <a:rPr lang="en-US" sz="1200" b="1" kern="1200" baseline="0" dirty="0" smtClean="0">
                <a:solidFill>
                  <a:schemeClr val="tx1"/>
                </a:solidFill>
                <a:latin typeface="+mn-lt"/>
                <a:ea typeface="+mn-ea"/>
                <a:cs typeface="+mn-cs"/>
              </a:rPr>
              <a:t>EHSDI</a:t>
            </a:r>
            <a:r>
              <a:rPr lang="en-US" sz="1200" kern="1200" baseline="0" dirty="0" smtClean="0">
                <a:solidFill>
                  <a:schemeClr val="tx1"/>
                </a:solidFill>
                <a:latin typeface="+mn-lt"/>
                <a:ea typeface="+mn-ea"/>
                <a:cs typeface="+mn-cs"/>
              </a:rPr>
              <a:t> was launched.</a:t>
            </a:r>
          </a:p>
          <a:p>
            <a:endParaRPr lang="en-US" sz="1200" kern="1200" baseline="0" dirty="0" smtClean="0">
              <a:solidFill>
                <a:schemeClr val="tx1"/>
              </a:solidFill>
              <a:latin typeface="+mn-lt"/>
              <a:ea typeface="+mn-ea"/>
              <a:cs typeface="+mn-cs"/>
            </a:endParaRPr>
          </a:p>
          <a:p>
            <a:r>
              <a:rPr lang="en-US" b="0" i="1" dirty="0" smtClean="0"/>
              <a:t>2 minutes!</a:t>
            </a:r>
          </a:p>
        </p:txBody>
      </p:sp>
      <p:sp>
        <p:nvSpPr>
          <p:cNvPr id="4" name="Slide Number Placeholder 3"/>
          <p:cNvSpPr>
            <a:spLocks noGrp="1"/>
          </p:cNvSpPr>
          <p:nvPr>
            <p:ph type="sldNum" sz="quarter" idx="10"/>
          </p:nvPr>
        </p:nvSpPr>
        <p:spPr/>
        <p:txBody>
          <a:bodyPr/>
          <a:lstStyle/>
          <a:p>
            <a:fld id="{66C58D98-6902-47FA-A972-225119C94AB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Notes:</a:t>
            </a:r>
          </a:p>
          <a:p>
            <a:endParaRPr lang="en-US" dirty="0" smtClean="0"/>
          </a:p>
          <a:p>
            <a:pPr>
              <a:buFont typeface="Arial" pitchFamily="34" charset="0"/>
              <a:buChar char="•"/>
            </a:pPr>
            <a:r>
              <a:rPr lang="en-US" dirty="0" smtClean="0"/>
              <a:t>Around 16,000 children</a:t>
            </a:r>
            <a:r>
              <a:rPr lang="en-US" baseline="0" dirty="0" smtClean="0"/>
              <a:t> in the eligible areas.</a:t>
            </a:r>
          </a:p>
          <a:p>
            <a:pPr>
              <a:buFont typeface="Arial" pitchFamily="34" charset="0"/>
              <a:buChar char="•"/>
            </a:pPr>
            <a:r>
              <a:rPr lang="en-US" baseline="0" dirty="0" smtClean="0"/>
              <a:t>Sometimes visiting teams did the checks by themselves, sometimes they worked closely with local health clinic staff.</a:t>
            </a:r>
          </a:p>
          <a:p>
            <a:pPr>
              <a:buFont typeface="Arial" pitchFamily="34" charset="0"/>
              <a:buChar char="•"/>
            </a:pPr>
            <a:endParaRPr lang="en-US" baseline="0" dirty="0" smtClean="0"/>
          </a:p>
          <a:p>
            <a:pPr>
              <a:buFont typeface="Arial" pitchFamily="34" charset="0"/>
              <a:buChar char="•"/>
            </a:pPr>
            <a:r>
              <a:rPr lang="en-US" dirty="0" smtClean="0"/>
              <a:t>Around 10,000 children got a health check.</a:t>
            </a:r>
          </a:p>
          <a:p>
            <a:pPr>
              <a:buFont typeface="Arial" pitchFamily="34" charset="0"/>
              <a:buChar char="•"/>
            </a:pPr>
            <a:r>
              <a:rPr lang="en-US" dirty="0" smtClean="0"/>
              <a:t>Spent around $18 million.</a:t>
            </a:r>
          </a:p>
          <a:p>
            <a:pPr>
              <a:buFont typeface="Arial" pitchFamily="34" charset="0"/>
              <a:buChar char="•"/>
            </a:pPr>
            <a:endParaRPr lang="en-US" baseline="0" dirty="0" smtClean="0"/>
          </a:p>
          <a:p>
            <a:pPr>
              <a:buFont typeface="Arial" pitchFamily="34" charset="0"/>
              <a:buChar char="•"/>
            </a:pPr>
            <a:r>
              <a:rPr lang="en-US" baseline="0" dirty="0" smtClean="0"/>
              <a:t>[It’s dental that run to 2012.]</a:t>
            </a:r>
          </a:p>
          <a:p>
            <a:pPr>
              <a:buFont typeface="Arial" pitchFamily="34" charset="0"/>
              <a:buChar char="•"/>
            </a:pPr>
            <a:endParaRPr lang="en-US" baseline="0" dirty="0" smtClean="0"/>
          </a:p>
          <a:p>
            <a:pPr>
              <a:buFont typeface="Arial" pitchFamily="34" charset="0"/>
              <a:buChar char="•"/>
            </a:pPr>
            <a:r>
              <a:rPr lang="en-US" dirty="0" smtClean="0"/>
              <a:t>Around</a:t>
            </a:r>
            <a:r>
              <a:rPr lang="en-US" baseline="0" dirty="0" smtClean="0"/>
              <a:t> 10,000 referrals for follow-up services, of which around 7,000 were followed up (ongoing).</a:t>
            </a:r>
          </a:p>
          <a:p>
            <a:pPr>
              <a:buFont typeface="Arial" pitchFamily="34" charset="0"/>
              <a:buChar char="•"/>
            </a:pPr>
            <a:r>
              <a:rPr lang="en-US" dirty="0" smtClean="0"/>
              <a:t>Around $37 million spent (ongoing).</a:t>
            </a:r>
            <a:endParaRPr lang="en-US" baseline="0" dirty="0" smtClean="0"/>
          </a:p>
          <a:p>
            <a:endParaRPr lang="en-US" dirty="0" smtClean="0"/>
          </a:p>
          <a:p>
            <a:r>
              <a:rPr lang="en-US" i="1" dirty="0" smtClean="0"/>
              <a:t>1 minute!</a:t>
            </a:r>
            <a:endParaRPr lang="en-US" i="1" dirty="0"/>
          </a:p>
        </p:txBody>
      </p:sp>
      <p:sp>
        <p:nvSpPr>
          <p:cNvPr id="4" name="Slide Number Placeholder 3"/>
          <p:cNvSpPr>
            <a:spLocks noGrp="1"/>
          </p:cNvSpPr>
          <p:nvPr>
            <p:ph type="sldNum" sz="quarter" idx="10"/>
          </p:nvPr>
        </p:nvSpPr>
        <p:spPr/>
        <p:txBody>
          <a:bodyPr/>
          <a:lstStyle/>
          <a:p>
            <a:fld id="{66C58D98-6902-47FA-A972-225119C94AB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Notes:</a:t>
            </a:r>
          </a:p>
          <a:p>
            <a:endParaRPr lang="en-US" dirty="0" smtClean="0"/>
          </a:p>
          <a:p>
            <a:pPr>
              <a:buFont typeface="Arial" pitchFamily="34" charset="0"/>
              <a:buChar char="•"/>
            </a:pPr>
            <a:r>
              <a:rPr lang="en-US" dirty="0" smtClean="0"/>
              <a:t>… expansion and reform … of the NT remote PHC system ... at the same time</a:t>
            </a:r>
          </a:p>
          <a:p>
            <a:pPr>
              <a:buFont typeface="Arial" pitchFamily="34" charset="0"/>
              <a:buChar char="•"/>
            </a:pPr>
            <a:r>
              <a:rPr lang="en-US" dirty="0" smtClean="0"/>
              <a:t>Unable to cope – hence the focus on expansion.</a:t>
            </a:r>
          </a:p>
          <a:p>
            <a:pPr>
              <a:buFont typeface="Arial" pitchFamily="34" charset="0"/>
              <a:buChar char="•"/>
            </a:pPr>
            <a:r>
              <a:rPr lang="en-US" dirty="0" smtClean="0"/>
              <a:t>The reform process did not start with EHSDI;</a:t>
            </a:r>
            <a:r>
              <a:rPr lang="en-US" baseline="0" dirty="0" smtClean="0"/>
              <a:t> it provided an opportunity to extend on </a:t>
            </a:r>
            <a:r>
              <a:rPr lang="en-US" dirty="0" smtClean="0"/>
              <a:t>existing reforms.  These include CCTs, PHCAP, NT AHF, NT AH KPIs.</a:t>
            </a:r>
          </a:p>
          <a:p>
            <a:pPr>
              <a:buFont typeface="Arial" pitchFamily="34" charset="0"/>
              <a:buChar char="•"/>
            </a:pPr>
            <a:r>
              <a:rPr lang="en-US" dirty="0" smtClean="0"/>
              <a:t>Around $90 million spent on EHSDI (ongoing).  Total of around $180 million allocated (to June 2012).</a:t>
            </a:r>
          </a:p>
          <a:p>
            <a:endParaRPr lang="en-US" dirty="0" smtClean="0"/>
          </a:p>
          <a:p>
            <a:r>
              <a:rPr lang="en-US" i="1" dirty="0" smtClean="0"/>
              <a:t>1 minute!</a:t>
            </a:r>
            <a:endParaRPr lang="en-US" i="1" dirty="0"/>
          </a:p>
        </p:txBody>
      </p:sp>
      <p:sp>
        <p:nvSpPr>
          <p:cNvPr id="4" name="Slide Number Placeholder 3"/>
          <p:cNvSpPr>
            <a:spLocks noGrp="1"/>
          </p:cNvSpPr>
          <p:nvPr>
            <p:ph type="sldNum" sz="quarter" idx="10"/>
          </p:nvPr>
        </p:nvSpPr>
        <p:spPr/>
        <p:txBody>
          <a:bodyPr/>
          <a:lstStyle/>
          <a:p>
            <a:fld id="{66C58D98-6902-47FA-A972-225119C94AB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Notes:</a:t>
            </a:r>
          </a:p>
          <a:p>
            <a:endParaRPr lang="en-US" dirty="0" smtClean="0"/>
          </a:p>
          <a:p>
            <a:pPr>
              <a:buFont typeface="Arial" pitchFamily="34" charset="0"/>
              <a:buChar char="•"/>
            </a:pPr>
            <a:r>
              <a:rPr lang="en-US" dirty="0" smtClean="0"/>
              <a:t>[purpose of this slide is to help give an idea of what EHSDI is … and to highlight its complexity]</a:t>
            </a:r>
          </a:p>
          <a:p>
            <a:pPr>
              <a:buFont typeface="Arial" pitchFamily="34" charset="0"/>
              <a:buChar char="•"/>
            </a:pPr>
            <a:r>
              <a:rPr lang="en-US" b="0" dirty="0" smtClean="0"/>
              <a:t>EHSDI</a:t>
            </a:r>
            <a:r>
              <a:rPr lang="en-US" b="0" baseline="0" dirty="0" smtClean="0"/>
              <a:t> is an emergent program, so while there’s been some variation in the specific goals and objectives there is consistency around 4 areas:</a:t>
            </a:r>
            <a:endParaRPr lang="en-US" b="0" dirty="0" smtClean="0"/>
          </a:p>
          <a:p>
            <a:pPr lvl="1">
              <a:buFont typeface="Arial" pitchFamily="34" charset="0"/>
              <a:buChar char="•"/>
            </a:pPr>
            <a:r>
              <a:rPr lang="en-US" dirty="0" smtClean="0"/>
              <a:t>Improve access</a:t>
            </a:r>
          </a:p>
          <a:p>
            <a:pPr lvl="1">
              <a:buFont typeface="Arial" pitchFamily="34" charset="0"/>
              <a:buChar char="•"/>
            </a:pPr>
            <a:r>
              <a:rPr lang="en-US" dirty="0" smtClean="0"/>
              <a:t>Improve quality</a:t>
            </a:r>
          </a:p>
          <a:p>
            <a:pPr lvl="1">
              <a:buFont typeface="Arial" pitchFamily="34" charset="0"/>
              <a:buChar char="•"/>
            </a:pPr>
            <a:r>
              <a:rPr lang="en-US" dirty="0" smtClean="0"/>
              <a:t>Develop regional approaches</a:t>
            </a:r>
          </a:p>
          <a:p>
            <a:pPr lvl="1">
              <a:buFont typeface="Arial" pitchFamily="34" charset="0"/>
              <a:buChar char="•"/>
            </a:pPr>
            <a:r>
              <a:rPr lang="en-US" dirty="0" smtClean="0"/>
              <a:t>Increase</a:t>
            </a:r>
            <a:r>
              <a:rPr lang="en-US" baseline="0" dirty="0" smtClean="0"/>
              <a:t> ACC</a:t>
            </a:r>
          </a:p>
          <a:p>
            <a:pPr>
              <a:buFont typeface="Arial" pitchFamily="34" charset="0"/>
              <a:buChar char="•"/>
            </a:pPr>
            <a:r>
              <a:rPr lang="en-US" baseline="0" dirty="0" smtClean="0"/>
              <a:t>Together, these last two aim to bring regional ACC health services, which means:</a:t>
            </a:r>
          </a:p>
          <a:p>
            <a:pPr lvl="1">
              <a:buFont typeface="Arial" pitchFamily="34" charset="0"/>
              <a:buChar char="•"/>
            </a:pPr>
            <a:r>
              <a:rPr lang="en-US" baseline="0" dirty="0" smtClean="0"/>
              <a:t>Many services shifting from government-control to community-control</a:t>
            </a:r>
          </a:p>
          <a:p>
            <a:pPr lvl="1">
              <a:buFont typeface="Arial" pitchFamily="34" charset="0"/>
              <a:buChar char="•"/>
            </a:pPr>
            <a:r>
              <a:rPr lang="en-US" baseline="0" dirty="0" smtClean="0"/>
              <a:t>And many community services (either government of community-controlled) merging or forming new regional level services.</a:t>
            </a:r>
          </a:p>
          <a:p>
            <a:pPr lvl="0">
              <a:buFont typeface="Arial" pitchFamily="34" charset="0"/>
              <a:buChar char="•"/>
            </a:pPr>
            <a:r>
              <a:rPr lang="en-US" baseline="0" dirty="0" smtClean="0"/>
              <a:t>So … ambitious and complex program of both expansion and reform – in real terms saw an increase in PHC funding of almost 30% by the second year of the initiative.</a:t>
            </a:r>
          </a:p>
          <a:p>
            <a:pPr lvl="0">
              <a:buFont typeface="Arial" pitchFamily="34" charset="0"/>
              <a:buChar char="•"/>
            </a:pPr>
            <a:endParaRPr lang="en-US" baseline="0" dirty="0" smtClean="0"/>
          </a:p>
          <a:p>
            <a:pPr lvl="0">
              <a:buFont typeface="Arial" pitchFamily="34" charset="0"/>
              <a:buChar char="•"/>
            </a:pPr>
            <a:r>
              <a:rPr lang="en-US" i="1" baseline="0" dirty="0" smtClean="0"/>
              <a:t>90 seconds!</a:t>
            </a:r>
            <a:endParaRPr lang="en-US" i="1" dirty="0"/>
          </a:p>
        </p:txBody>
      </p:sp>
      <p:sp>
        <p:nvSpPr>
          <p:cNvPr id="4" name="Slide Number Placeholder 3"/>
          <p:cNvSpPr>
            <a:spLocks noGrp="1"/>
          </p:cNvSpPr>
          <p:nvPr>
            <p:ph type="sldNum" sz="quarter" idx="10"/>
          </p:nvPr>
        </p:nvSpPr>
        <p:spPr/>
        <p:txBody>
          <a:bodyPr/>
          <a:lstStyle/>
          <a:p>
            <a:fld id="{66C58D98-6902-47FA-A972-225119C94AB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Notes:</a:t>
            </a:r>
          </a:p>
          <a:p>
            <a:endParaRPr lang="en-US" dirty="0" smtClean="0"/>
          </a:p>
          <a:p>
            <a:pPr>
              <a:buFont typeface="Arial" pitchFamily="34" charset="0"/>
              <a:buChar char="•"/>
            </a:pPr>
            <a:r>
              <a:rPr lang="en-US" dirty="0" smtClean="0"/>
              <a:t>3+1 overarching.</a:t>
            </a:r>
          </a:p>
          <a:p>
            <a:pPr>
              <a:buFont typeface="Arial" pitchFamily="34" charset="0"/>
              <a:buChar char="•"/>
            </a:pPr>
            <a:r>
              <a:rPr lang="en-US" dirty="0" smtClean="0"/>
              <a:t>10 more detailed objectives.</a:t>
            </a:r>
          </a:p>
          <a:p>
            <a:pPr>
              <a:buFont typeface="Arial" pitchFamily="34" charset="0"/>
              <a:buChar char="•"/>
            </a:pPr>
            <a:r>
              <a:rPr lang="en-US" dirty="0" smtClean="0"/>
              <a:t>Comprehensive set of objectives.</a:t>
            </a:r>
          </a:p>
          <a:p>
            <a:pPr>
              <a:buFont typeface="Arial" pitchFamily="34" charset="0"/>
              <a:buChar char="•"/>
            </a:pPr>
            <a:r>
              <a:rPr lang="en-US" dirty="0" smtClean="0"/>
              <a:t>For CHCI more straightforward.</a:t>
            </a:r>
          </a:p>
          <a:p>
            <a:pPr>
              <a:buFont typeface="Arial" pitchFamily="34" charset="0"/>
              <a:buChar char="•"/>
            </a:pPr>
            <a:r>
              <a:rPr lang="en-US" dirty="0" smtClean="0"/>
              <a:t>For EHSDI cover the breadth of the health</a:t>
            </a:r>
            <a:r>
              <a:rPr lang="en-US" baseline="0" dirty="0" smtClean="0"/>
              <a:t> system, including services, governance, funding and workforce.</a:t>
            </a:r>
          </a:p>
          <a:p>
            <a:pPr>
              <a:buFont typeface="Arial" pitchFamily="34" charset="0"/>
              <a:buChar char="•"/>
            </a:pPr>
            <a:endParaRPr lang="en-US" baseline="0" dirty="0" smtClean="0"/>
          </a:p>
          <a:p>
            <a:pPr>
              <a:buFont typeface="Arial" pitchFamily="34" charset="0"/>
              <a:buNone/>
            </a:pPr>
            <a:r>
              <a:rPr lang="en-US" i="1" baseline="0" dirty="0" smtClean="0"/>
              <a:t>1 minute!</a:t>
            </a:r>
            <a:endParaRPr lang="en-US" i="1" dirty="0"/>
          </a:p>
        </p:txBody>
      </p:sp>
      <p:sp>
        <p:nvSpPr>
          <p:cNvPr id="4" name="Slide Number Placeholder 3"/>
          <p:cNvSpPr>
            <a:spLocks noGrp="1"/>
          </p:cNvSpPr>
          <p:nvPr>
            <p:ph type="sldNum" sz="quarter" idx="10"/>
          </p:nvPr>
        </p:nvSpPr>
        <p:spPr/>
        <p:txBody>
          <a:bodyPr/>
          <a:lstStyle/>
          <a:p>
            <a:fld id="{66C58D98-6902-47FA-A972-225119C94AB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Notes:</a:t>
            </a:r>
          </a:p>
          <a:p>
            <a:endParaRPr lang="en-US" dirty="0" smtClean="0"/>
          </a:p>
          <a:p>
            <a:pPr>
              <a:buFont typeface="Arial" pitchFamily="34" charset="0"/>
              <a:buChar char="•"/>
            </a:pPr>
            <a:r>
              <a:rPr lang="en-US" dirty="0" smtClean="0"/>
              <a:t>Briefly, and really just</a:t>
            </a:r>
            <a:r>
              <a:rPr lang="en-US" baseline="0" dirty="0" smtClean="0"/>
              <a:t> to further demonstrate that this was a complicated and complex evaluation, there were multiple stakeholders (and each with slightly different interests in the evaluation).</a:t>
            </a:r>
          </a:p>
          <a:p>
            <a:pPr>
              <a:buFont typeface="Arial" pitchFamily="34" charset="0"/>
              <a:buChar char="•"/>
            </a:pPr>
            <a:r>
              <a:rPr lang="en-US" baseline="0" dirty="0" smtClean="0"/>
              <a:t>Level 1: evaluation partners and interagency groupings.</a:t>
            </a:r>
          </a:p>
          <a:p>
            <a:pPr>
              <a:buFont typeface="Arial" pitchFamily="34" charset="0"/>
              <a:buChar char="•"/>
            </a:pPr>
            <a:r>
              <a:rPr lang="en-US" baseline="0" dirty="0" smtClean="0"/>
              <a:t>Level 2: IAG (who provided us with independent advice), and AIHW (who monitored and reported on progress of the CHC and follow-up services).</a:t>
            </a:r>
          </a:p>
          <a:p>
            <a:pPr>
              <a:buFont typeface="Arial" pitchFamily="34" charset="0"/>
              <a:buChar char="•"/>
            </a:pPr>
            <a:r>
              <a:rPr lang="en-US" baseline="0" dirty="0" smtClean="0"/>
              <a:t>Participants, including:</a:t>
            </a:r>
          </a:p>
          <a:p>
            <a:pPr lvl="1">
              <a:buFont typeface="Arial" pitchFamily="34" charset="0"/>
              <a:buChar char="•"/>
            </a:pPr>
            <a:r>
              <a:rPr lang="en-US" baseline="0" dirty="0" smtClean="0"/>
              <a:t>Parents/guardians and community leaders</a:t>
            </a:r>
          </a:p>
          <a:p>
            <a:pPr lvl="1">
              <a:buFont typeface="Arial" pitchFamily="34" charset="0"/>
              <a:buChar char="•"/>
            </a:pPr>
            <a:r>
              <a:rPr lang="en-US" baseline="0" dirty="0" smtClean="0"/>
              <a:t>Remote area nurses and Aboriginal health workers</a:t>
            </a:r>
          </a:p>
          <a:p>
            <a:pPr lvl="1">
              <a:buFont typeface="Arial" pitchFamily="34" charset="0"/>
              <a:buChar char="•"/>
            </a:pPr>
            <a:r>
              <a:rPr lang="en-US" baseline="0" dirty="0" smtClean="0"/>
              <a:t>[spell out ACCHO]</a:t>
            </a:r>
          </a:p>
          <a:p>
            <a:pPr lvl="1">
              <a:buFont typeface="Arial" pitchFamily="34" charset="0"/>
              <a:buChar char="•"/>
            </a:pPr>
            <a:r>
              <a:rPr lang="en-US" baseline="0" dirty="0" smtClean="0"/>
              <a:t>NT and national health professionals and experts.</a:t>
            </a:r>
            <a:endParaRPr lang="en-US" dirty="0" smtClean="0"/>
          </a:p>
          <a:p>
            <a:endParaRPr lang="en-US" dirty="0" smtClean="0"/>
          </a:p>
          <a:p>
            <a:r>
              <a:rPr lang="en-US" i="1" dirty="0" smtClean="0"/>
              <a:t>1 minute!</a:t>
            </a:r>
            <a:endParaRPr lang="en-US" i="1" dirty="0"/>
          </a:p>
        </p:txBody>
      </p:sp>
      <p:sp>
        <p:nvSpPr>
          <p:cNvPr id="4" name="Slide Number Placeholder 3"/>
          <p:cNvSpPr>
            <a:spLocks noGrp="1"/>
          </p:cNvSpPr>
          <p:nvPr>
            <p:ph type="sldNum" sz="quarter" idx="10"/>
          </p:nvPr>
        </p:nvSpPr>
        <p:spPr/>
        <p:txBody>
          <a:bodyPr/>
          <a:lstStyle/>
          <a:p>
            <a:fld id="{66C58D98-6902-47FA-A972-225119C94AB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56FB5A0-41B4-884A-8B31-1B7ADEDFB57A}" type="datetimeFigureOut">
              <a:rPr lang="en-US" smtClean="0"/>
              <a:pPr/>
              <a:t>8/30/2011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1A6C92F-21E8-D84A-94B9-A11206A8898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56FB5A0-41B4-884A-8B31-1B7ADEDFB57A}" type="datetimeFigureOut">
              <a:rPr lang="en-US" smtClean="0"/>
              <a:pPr/>
              <a:t>8/30/2011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1A6C92F-21E8-D84A-94B9-A11206A8898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56FB5A0-41B4-884A-8B31-1B7ADEDFB57A}" type="datetimeFigureOut">
              <a:rPr lang="en-US" smtClean="0"/>
              <a:pPr/>
              <a:t>8/30/2011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1A6C92F-21E8-D84A-94B9-A11206A8898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56FB5A0-41B4-884A-8B31-1B7ADEDFB57A}" type="datetimeFigureOut">
              <a:rPr lang="en-US" smtClean="0"/>
              <a:pPr/>
              <a:t>8/30/2011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1A6C92F-21E8-D84A-94B9-A11206A8898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56FB5A0-41B4-884A-8B31-1B7ADEDFB57A}" type="datetimeFigureOut">
              <a:rPr lang="en-US" smtClean="0"/>
              <a:pPr/>
              <a:t>8/30/2011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1A6C92F-21E8-D84A-94B9-A11206A8898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56FB5A0-41B4-884A-8B31-1B7ADEDFB57A}" type="datetimeFigureOut">
              <a:rPr lang="en-US" smtClean="0"/>
              <a:pPr/>
              <a:t>8/30/2011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1A6C92F-21E8-D84A-94B9-A11206A8898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56FB5A0-41B4-884A-8B31-1B7ADEDFB57A}" type="datetimeFigureOut">
              <a:rPr lang="en-US" smtClean="0"/>
              <a:pPr/>
              <a:t>8/30/2011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1A6C92F-21E8-D84A-94B9-A11206A8898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56FB5A0-41B4-884A-8B31-1B7ADEDFB57A}" type="datetimeFigureOut">
              <a:rPr lang="en-US" smtClean="0"/>
              <a:pPr/>
              <a:t>8/30/2011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1A6C92F-21E8-D84A-94B9-A11206A8898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56FB5A0-41B4-884A-8B31-1B7ADEDFB57A}" type="datetimeFigureOut">
              <a:rPr lang="en-US" smtClean="0"/>
              <a:pPr/>
              <a:t>8/30/2011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1A6C92F-21E8-D84A-94B9-A11206A8898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56FB5A0-41B4-884A-8B31-1B7ADEDFB57A}" type="datetimeFigureOut">
              <a:rPr lang="en-US" smtClean="0"/>
              <a:pPr/>
              <a:t>8/30/2011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1A6C92F-21E8-D84A-94B9-A11206A8898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56FB5A0-41B4-884A-8B31-1B7ADEDFB57A}" type="datetimeFigureOut">
              <a:rPr lang="en-US" smtClean="0"/>
              <a:pPr/>
              <a:t>8/30/2011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1A6C92F-21E8-D84A-94B9-A11206A8898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C_Powerpoint_3.jpg"/>
          <p:cNvPicPr>
            <a:picLocks noChangeAspect="1"/>
          </p:cNvPicPr>
          <p:nvPr userDrawn="1"/>
        </p:nvPicPr>
        <p:blipFill>
          <a:blip r:embed="rId13" cstate="print"/>
          <a:stretch>
            <a:fillRect/>
          </a:stretch>
        </p:blipFill>
        <p:spPr>
          <a:xfrm>
            <a:off x="714" y="-1"/>
            <a:ext cx="9143286" cy="68585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C_Powerpoint_2.jpg"/>
          <p:cNvPicPr>
            <a:picLocks noChangeAspect="1"/>
          </p:cNvPicPr>
          <p:nvPr/>
        </p:nvPicPr>
        <p:blipFill>
          <a:blip r:embed="rId3" cstate="print"/>
          <a:stretch>
            <a:fillRect/>
          </a:stretch>
        </p:blipFill>
        <p:spPr>
          <a:xfrm>
            <a:off x="714" y="-1"/>
            <a:ext cx="9143285" cy="6858535"/>
          </a:xfrm>
          <a:prstGeom prst="rect">
            <a:avLst/>
          </a:prstGeom>
        </p:spPr>
      </p:pic>
      <p:sp>
        <p:nvSpPr>
          <p:cNvPr id="5" name="Title 1"/>
          <p:cNvSpPr>
            <a:spLocks noGrp="1"/>
          </p:cNvSpPr>
          <p:nvPr>
            <p:ph type="ctrTitle"/>
          </p:nvPr>
        </p:nvSpPr>
        <p:spPr>
          <a:xfrm>
            <a:off x="1371600" y="1434904"/>
            <a:ext cx="7336971" cy="2940147"/>
          </a:xfrm>
        </p:spPr>
        <p:txBody>
          <a:bodyPr anchor="t">
            <a:noAutofit/>
          </a:bodyPr>
          <a:lstStyle/>
          <a:p>
            <a:pPr algn="l">
              <a:lnSpc>
                <a:spcPct val="110000"/>
              </a:lnSpc>
              <a:spcBef>
                <a:spcPts val="2400"/>
              </a:spcBef>
            </a:pPr>
            <a:r>
              <a:rPr lang="en-NZ" sz="3800" b="1" dirty="0" smtClean="0"/>
              <a:t>An evaluation response to the emergency response</a:t>
            </a:r>
            <a:br>
              <a:rPr lang="en-NZ" sz="3800" b="1" dirty="0" smtClean="0"/>
            </a:br>
            <a:r>
              <a:rPr lang="en-NZ" sz="800" b="1" dirty="0" smtClean="0"/>
              <a:t/>
            </a:r>
            <a:br>
              <a:rPr lang="en-NZ" sz="800" b="1" dirty="0" smtClean="0"/>
            </a:br>
            <a:r>
              <a:rPr lang="en-NZ" sz="3200" dirty="0" smtClean="0"/>
              <a:t>Evaluating Indigenous health initiatives in the Northern Territory</a:t>
            </a:r>
            <a:endParaRPr lang="en-US" sz="3200" dirty="0">
              <a:solidFill>
                <a:srgbClr val="445460"/>
              </a:solidFill>
              <a:latin typeface="Georgia"/>
              <a:cs typeface="Georgia"/>
            </a:endParaRPr>
          </a:p>
        </p:txBody>
      </p:sp>
      <p:sp>
        <p:nvSpPr>
          <p:cNvPr id="6" name="Subtitle 2"/>
          <p:cNvSpPr>
            <a:spLocks noGrp="1"/>
          </p:cNvSpPr>
          <p:nvPr>
            <p:ph type="subTitle" idx="1"/>
          </p:nvPr>
        </p:nvSpPr>
        <p:spPr>
          <a:xfrm>
            <a:off x="1371599" y="4375052"/>
            <a:ext cx="7336972" cy="1346982"/>
          </a:xfrm>
        </p:spPr>
        <p:txBody>
          <a:bodyPr/>
          <a:lstStyle/>
          <a:p>
            <a:pPr algn="r"/>
            <a:r>
              <a:rPr lang="en-US" sz="2800" dirty="0" smtClean="0">
                <a:solidFill>
                  <a:schemeClr val="bg1"/>
                </a:solidFill>
                <a:latin typeface="Georgia"/>
                <a:cs typeface="Georgia"/>
              </a:rPr>
              <a:t>Ned </a:t>
            </a:r>
            <a:r>
              <a:rPr lang="en-US" sz="2800" dirty="0" err="1" smtClean="0">
                <a:solidFill>
                  <a:schemeClr val="bg1"/>
                </a:solidFill>
                <a:latin typeface="Georgia"/>
                <a:cs typeface="Georgia"/>
              </a:rPr>
              <a:t>Hardie</a:t>
            </a:r>
            <a:r>
              <a:rPr lang="en-US" sz="2800" dirty="0" smtClean="0">
                <a:solidFill>
                  <a:schemeClr val="bg1"/>
                </a:solidFill>
                <a:latin typeface="Georgia"/>
                <a:cs typeface="Georgia"/>
              </a:rPr>
              <a:t>-Boys and </a:t>
            </a:r>
            <a:r>
              <a:rPr lang="en-US" sz="2800" dirty="0" err="1" smtClean="0">
                <a:solidFill>
                  <a:schemeClr val="bg1"/>
                </a:solidFill>
                <a:latin typeface="Georgia"/>
                <a:cs typeface="Georgia"/>
              </a:rPr>
              <a:t>Marnie</a:t>
            </a:r>
            <a:r>
              <a:rPr lang="en-US" sz="2800" dirty="0" smtClean="0">
                <a:solidFill>
                  <a:schemeClr val="bg1"/>
                </a:solidFill>
                <a:latin typeface="Georgia"/>
                <a:cs typeface="Georgia"/>
              </a:rPr>
              <a:t> Carter</a:t>
            </a:r>
          </a:p>
          <a:p>
            <a:pPr algn="r"/>
            <a:r>
              <a:rPr lang="en-US" sz="2400" dirty="0" smtClean="0">
                <a:solidFill>
                  <a:schemeClr val="bg1"/>
                </a:solidFill>
                <a:latin typeface="Georgia"/>
                <a:cs typeface="Georgia"/>
              </a:rPr>
              <a:t>AES Conference 2011</a:t>
            </a:r>
          </a:p>
          <a:p>
            <a:pPr algn="l"/>
            <a:endParaRPr lang="en-US" dirty="0">
              <a:solidFill>
                <a:schemeClr val="bg1"/>
              </a:solidFill>
              <a:latin typeface="Georgia"/>
              <a:cs typeface="Georgia"/>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0121"/>
          </a:xfrm>
        </p:spPr>
        <p:txBody>
          <a:bodyPr/>
          <a:lstStyle/>
          <a:p>
            <a:pPr algn="l"/>
            <a:r>
              <a:rPr lang="en-US" sz="3600" b="1" dirty="0" smtClean="0">
                <a:solidFill>
                  <a:srgbClr val="445460"/>
                </a:solidFill>
              </a:rPr>
              <a:t>Evaluation approach – overview</a:t>
            </a:r>
          </a:p>
        </p:txBody>
      </p:sp>
      <p:sp>
        <p:nvSpPr>
          <p:cNvPr id="3" name="Content Placeholder 2"/>
          <p:cNvSpPr>
            <a:spLocks noGrp="1"/>
          </p:cNvSpPr>
          <p:nvPr>
            <p:ph idx="1"/>
          </p:nvPr>
        </p:nvSpPr>
        <p:spPr>
          <a:xfrm>
            <a:off x="457199" y="1213945"/>
            <a:ext cx="8454571" cy="5027367"/>
          </a:xfrm>
        </p:spPr>
        <p:txBody>
          <a:bodyPr>
            <a:normAutofit fontScale="92500" lnSpcReduction="10000"/>
          </a:bodyPr>
          <a:lstStyle/>
          <a:p>
            <a:pPr>
              <a:lnSpc>
                <a:spcPct val="110000"/>
              </a:lnSpc>
              <a:spcBef>
                <a:spcPts val="1200"/>
              </a:spcBef>
              <a:defRPr/>
            </a:pPr>
            <a:r>
              <a:rPr lang="en-US" sz="2800" dirty="0" smtClean="0"/>
              <a:t>Initial view – complex system</a:t>
            </a:r>
            <a:endParaRPr lang="en-US" sz="2800" dirty="0"/>
          </a:p>
          <a:p>
            <a:pPr lvl="1">
              <a:lnSpc>
                <a:spcPct val="120000"/>
              </a:lnSpc>
              <a:spcBef>
                <a:spcPts val="600"/>
              </a:spcBef>
              <a:defRPr/>
            </a:pPr>
            <a:r>
              <a:rPr lang="en-US" sz="2400" dirty="0" smtClean="0"/>
              <a:t>Numerous </a:t>
            </a:r>
            <a:r>
              <a:rPr lang="en-US" sz="2400" dirty="0"/>
              <a:t>stakeholders, complicated relationships, differing motivations and interest in the evaluation</a:t>
            </a:r>
          </a:p>
          <a:p>
            <a:pPr lvl="1">
              <a:lnSpc>
                <a:spcPct val="110000"/>
              </a:lnSpc>
              <a:spcBef>
                <a:spcPts val="600"/>
              </a:spcBef>
              <a:defRPr/>
            </a:pPr>
            <a:r>
              <a:rPr lang="en-US" sz="2400" dirty="0" smtClean="0"/>
              <a:t>Context for the initiatives</a:t>
            </a:r>
            <a:endParaRPr lang="en-US" sz="2400" dirty="0"/>
          </a:p>
          <a:p>
            <a:pPr lvl="1">
              <a:lnSpc>
                <a:spcPct val="110000"/>
              </a:lnSpc>
              <a:spcBef>
                <a:spcPts val="600"/>
              </a:spcBef>
              <a:defRPr/>
            </a:pPr>
            <a:r>
              <a:rPr lang="en-US" sz="2400" dirty="0" smtClean="0"/>
              <a:t>Trajectory</a:t>
            </a:r>
            <a:endParaRPr lang="en-US" sz="2400" dirty="0"/>
          </a:p>
          <a:p>
            <a:pPr>
              <a:lnSpc>
                <a:spcPct val="110000"/>
              </a:lnSpc>
              <a:spcBef>
                <a:spcPts val="1800"/>
              </a:spcBef>
              <a:defRPr/>
            </a:pPr>
            <a:r>
              <a:rPr lang="en-US" sz="2800" dirty="0" smtClean="0"/>
              <a:t>Two initiatives, two approaches</a:t>
            </a:r>
          </a:p>
          <a:p>
            <a:pPr lvl="1">
              <a:lnSpc>
                <a:spcPct val="110000"/>
              </a:lnSpc>
              <a:spcBef>
                <a:spcPts val="600"/>
              </a:spcBef>
              <a:defRPr/>
            </a:pPr>
            <a:r>
              <a:rPr lang="en-US" sz="2400" dirty="0" smtClean="0"/>
              <a:t>CHCI summative (add to existing evidence)</a:t>
            </a:r>
          </a:p>
          <a:p>
            <a:pPr lvl="1">
              <a:lnSpc>
                <a:spcPct val="110000"/>
              </a:lnSpc>
              <a:spcBef>
                <a:spcPts val="600"/>
              </a:spcBef>
              <a:defRPr/>
            </a:pPr>
            <a:r>
              <a:rPr lang="en-US" sz="2400" dirty="0" smtClean="0"/>
              <a:t>EHSDI formative (emergent/developmental)</a:t>
            </a:r>
          </a:p>
          <a:p>
            <a:pPr>
              <a:lnSpc>
                <a:spcPct val="110000"/>
              </a:lnSpc>
              <a:spcBef>
                <a:spcPts val="1800"/>
              </a:spcBef>
              <a:defRPr/>
            </a:pPr>
            <a:r>
              <a:rPr lang="en-US" sz="2800" dirty="0" smtClean="0"/>
              <a:t>Multiple methods</a:t>
            </a:r>
          </a:p>
          <a:p>
            <a:pPr lvl="1">
              <a:lnSpc>
                <a:spcPct val="120000"/>
              </a:lnSpc>
              <a:spcBef>
                <a:spcPts val="600"/>
              </a:spcBef>
              <a:defRPr/>
            </a:pPr>
            <a:r>
              <a:rPr lang="en-US" sz="2400" dirty="0" smtClean="0"/>
              <a:t>CHCI quantitative analysis, case studies, key informant interviews, literature/documents, workshops, consultation</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78456" cy="820066"/>
          </a:xfrm>
        </p:spPr>
        <p:txBody>
          <a:bodyPr/>
          <a:lstStyle/>
          <a:p>
            <a:pPr algn="l"/>
            <a:r>
              <a:rPr lang="en-NZ" sz="3400" b="1" dirty="0" smtClean="0">
                <a:solidFill>
                  <a:srgbClr val="445460"/>
                </a:solidFill>
              </a:rPr>
              <a:t>Looked at all levels of health system</a:t>
            </a:r>
            <a:endParaRPr lang="en-US" sz="3400" b="1" dirty="0" smtClean="0">
              <a:solidFill>
                <a:srgbClr val="445460"/>
              </a:solidFill>
            </a:endParaRPr>
          </a:p>
        </p:txBody>
      </p:sp>
      <p:graphicFrame>
        <p:nvGraphicFramePr>
          <p:cNvPr id="4" name="Diagram 3"/>
          <p:cNvGraphicFramePr/>
          <p:nvPr>
            <p:extLst>
              <p:ext uri="{D42A27DB-BD31-4B8C-83A1-F6EECF244321}">
                <p14:modId xmlns:p14="http://schemas.microsoft.com/office/powerpoint/2010/main" xmlns="" val="414613637"/>
              </p:ext>
            </p:extLst>
          </p:nvPr>
        </p:nvGraphicFramePr>
        <p:xfrm>
          <a:off x="457200" y="940158"/>
          <a:ext cx="8229600" cy="5195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17035"/>
          </a:xfrm>
        </p:spPr>
        <p:txBody>
          <a:bodyPr/>
          <a:lstStyle/>
          <a:p>
            <a:r>
              <a:rPr lang="en-NZ" sz="3200" b="1" dirty="0" smtClean="0">
                <a:solidFill>
                  <a:srgbClr val="445460"/>
                </a:solidFill>
              </a:rPr>
              <a:t>Influence – looking beyond the initiatives</a:t>
            </a:r>
            <a:endParaRPr lang="en-NZ" sz="3200" b="1" dirty="0">
              <a:solidFill>
                <a:srgbClr val="445460"/>
              </a:solidFill>
            </a:endParaRPr>
          </a:p>
        </p:txBody>
      </p:sp>
      <p:sp>
        <p:nvSpPr>
          <p:cNvPr id="3" name="Content Placeholder 2"/>
          <p:cNvSpPr>
            <a:spLocks noGrp="1"/>
          </p:cNvSpPr>
          <p:nvPr>
            <p:ph idx="1"/>
          </p:nvPr>
        </p:nvSpPr>
        <p:spPr>
          <a:xfrm>
            <a:off x="244699" y="1454727"/>
            <a:ext cx="8442102" cy="4817283"/>
          </a:xfrm>
        </p:spPr>
        <p:txBody>
          <a:bodyPr>
            <a:noAutofit/>
          </a:bodyPr>
          <a:lstStyle/>
          <a:p>
            <a:pPr>
              <a:spcBef>
                <a:spcPts val="1800"/>
              </a:spcBef>
              <a:buFont typeface="Arial" pitchFamily="34" charset="0"/>
              <a:buChar char="•"/>
              <a:defRPr/>
            </a:pPr>
            <a:r>
              <a:rPr lang="en-US" sz="2800" dirty="0" smtClean="0"/>
              <a:t>Considered context and health system trajectory, including history of development prior to the initiatives</a:t>
            </a:r>
          </a:p>
          <a:p>
            <a:pPr>
              <a:spcBef>
                <a:spcPts val="1800"/>
              </a:spcBef>
              <a:buFont typeface="Arial" pitchFamily="34" charset="0"/>
              <a:buChar char="•"/>
              <a:defRPr/>
            </a:pPr>
            <a:r>
              <a:rPr lang="en-US" sz="2800" dirty="0" smtClean="0"/>
              <a:t>Examined existing health checks and services for children</a:t>
            </a:r>
          </a:p>
          <a:p>
            <a:pPr>
              <a:spcBef>
                <a:spcPts val="1800"/>
              </a:spcBef>
              <a:buFont typeface="Arial" pitchFamily="34" charset="0"/>
              <a:buChar char="•"/>
              <a:defRPr/>
            </a:pPr>
            <a:r>
              <a:rPr lang="en-US" sz="2800" dirty="0" smtClean="0"/>
              <a:t>Looked at both the population that did, </a:t>
            </a:r>
            <a:r>
              <a:rPr lang="en-US" sz="2800" b="1" dirty="0" smtClean="0"/>
              <a:t>and did not</a:t>
            </a:r>
            <a:r>
              <a:rPr lang="en-US" sz="2800" dirty="0" smtClean="0"/>
              <a:t>, get checked (the non-participants)</a:t>
            </a:r>
          </a:p>
        </p:txBody>
      </p:sp>
    </p:spTree>
    <p:extLst>
      <p:ext uri="{BB962C8B-B14F-4D97-AF65-F5344CB8AC3E}">
        <p14:creationId xmlns:p14="http://schemas.microsoft.com/office/powerpoint/2010/main" xmlns="" val="17527091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91277"/>
          </a:xfrm>
        </p:spPr>
        <p:txBody>
          <a:bodyPr>
            <a:normAutofit/>
          </a:bodyPr>
          <a:lstStyle/>
          <a:p>
            <a:r>
              <a:rPr lang="en-NZ" sz="3000" b="1" dirty="0" smtClean="0">
                <a:solidFill>
                  <a:srgbClr val="445460"/>
                </a:solidFill>
              </a:rPr>
              <a:t>Influence – interacting with decision makers</a:t>
            </a:r>
            <a:endParaRPr lang="en-NZ" sz="3000" b="1" dirty="0">
              <a:solidFill>
                <a:srgbClr val="445460"/>
              </a:solidFill>
            </a:endParaRPr>
          </a:p>
        </p:txBody>
      </p:sp>
      <p:sp>
        <p:nvSpPr>
          <p:cNvPr id="3" name="Content Placeholder 2"/>
          <p:cNvSpPr>
            <a:spLocks noGrp="1"/>
          </p:cNvSpPr>
          <p:nvPr>
            <p:ph idx="1"/>
          </p:nvPr>
        </p:nvSpPr>
        <p:spPr>
          <a:xfrm>
            <a:off x="283335" y="1201480"/>
            <a:ext cx="8590209" cy="5134926"/>
          </a:xfrm>
        </p:spPr>
        <p:txBody>
          <a:bodyPr>
            <a:normAutofit fontScale="55000" lnSpcReduction="20000"/>
          </a:bodyPr>
          <a:lstStyle/>
          <a:p>
            <a:r>
              <a:rPr lang="en-NZ" sz="4700" dirty="0" smtClean="0"/>
              <a:t>Workshops for programme partners/decision makers</a:t>
            </a:r>
          </a:p>
          <a:p>
            <a:pPr>
              <a:lnSpc>
                <a:spcPct val="120000"/>
              </a:lnSpc>
              <a:spcBef>
                <a:spcPts val="1200"/>
              </a:spcBef>
            </a:pPr>
            <a:r>
              <a:rPr lang="en-NZ" sz="4700" dirty="0" smtClean="0"/>
              <a:t>Formative/developmental focus</a:t>
            </a:r>
          </a:p>
          <a:p>
            <a:pPr>
              <a:lnSpc>
                <a:spcPct val="120000"/>
              </a:lnSpc>
              <a:spcBef>
                <a:spcPts val="1200"/>
              </a:spcBef>
            </a:pPr>
            <a:r>
              <a:rPr lang="en-NZ" sz="4700" dirty="0" smtClean="0"/>
              <a:t>Real time reporting</a:t>
            </a:r>
          </a:p>
          <a:p>
            <a:pPr>
              <a:lnSpc>
                <a:spcPct val="120000"/>
              </a:lnSpc>
              <a:spcBef>
                <a:spcPts val="1200"/>
              </a:spcBef>
            </a:pPr>
            <a:r>
              <a:rPr lang="en-NZ" sz="4700" dirty="0" smtClean="0"/>
              <a:t>‘Hot topics’ to which could bring external reference points and expertise</a:t>
            </a:r>
          </a:p>
          <a:p>
            <a:pPr>
              <a:lnSpc>
                <a:spcPct val="120000"/>
              </a:lnSpc>
              <a:spcBef>
                <a:spcPts val="1200"/>
              </a:spcBef>
            </a:pPr>
            <a:r>
              <a:rPr lang="en-NZ" sz="4700" dirty="0" smtClean="0"/>
              <a:t>Facilitated a process</a:t>
            </a:r>
          </a:p>
          <a:p>
            <a:pPr>
              <a:lnSpc>
                <a:spcPct val="120000"/>
              </a:lnSpc>
              <a:spcBef>
                <a:spcPts val="1200"/>
              </a:spcBef>
            </a:pPr>
            <a:r>
              <a:rPr lang="en-NZ" sz="4700" dirty="0" smtClean="0"/>
              <a:t>Not about providing solutions – </a:t>
            </a:r>
          </a:p>
          <a:p>
            <a:pPr indent="11113">
              <a:lnSpc>
                <a:spcPct val="120000"/>
              </a:lnSpc>
              <a:spcBef>
                <a:spcPts val="0"/>
              </a:spcBef>
              <a:buNone/>
            </a:pPr>
            <a:r>
              <a:rPr lang="en-NZ" sz="4700" dirty="0" err="1" smtClean="0"/>
              <a:t>learnings</a:t>
            </a:r>
            <a:r>
              <a:rPr lang="en-NZ" sz="4700" dirty="0" smtClean="0"/>
              <a:t> were internalised</a:t>
            </a:r>
          </a:p>
          <a:p>
            <a:pPr>
              <a:lnSpc>
                <a:spcPct val="120000"/>
              </a:lnSpc>
              <a:spcBef>
                <a:spcPts val="1200"/>
              </a:spcBef>
            </a:pPr>
            <a:r>
              <a:rPr lang="en-NZ" sz="4700" dirty="0" smtClean="0"/>
              <a:t>Back stories</a:t>
            </a:r>
          </a:p>
          <a:p>
            <a:pPr>
              <a:lnSpc>
                <a:spcPct val="120000"/>
              </a:lnSpc>
              <a:spcBef>
                <a:spcPts val="1200"/>
              </a:spcBef>
            </a:pPr>
            <a:r>
              <a:rPr lang="en-NZ" sz="4700" dirty="0" smtClean="0"/>
              <a:t>Consensus building</a:t>
            </a:r>
          </a:p>
          <a:p>
            <a:endParaRPr lang="en-NZ" dirty="0"/>
          </a:p>
        </p:txBody>
      </p:sp>
      <p:pic>
        <p:nvPicPr>
          <p:cNvPr id="5" name="Picture 4" descr="17.JPG"/>
          <p:cNvPicPr>
            <a:picLocks noChangeAspect="1"/>
          </p:cNvPicPr>
          <p:nvPr/>
        </p:nvPicPr>
        <p:blipFill>
          <a:blip r:embed="rId3"/>
          <a:stretch>
            <a:fillRect/>
          </a:stretch>
        </p:blipFill>
        <p:spPr>
          <a:xfrm>
            <a:off x="5736000" y="3780406"/>
            <a:ext cx="3408000" cy="2556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sz="3600" b="1" dirty="0" smtClean="0">
                <a:solidFill>
                  <a:srgbClr val="445560"/>
                </a:solidFill>
              </a:rPr>
              <a:t>Overall lessons</a:t>
            </a:r>
            <a:endParaRPr lang="en-NZ" sz="3600" b="1" dirty="0">
              <a:solidFill>
                <a:srgbClr val="445560"/>
              </a:solidFill>
            </a:endParaRPr>
          </a:p>
        </p:txBody>
      </p:sp>
      <p:sp>
        <p:nvSpPr>
          <p:cNvPr id="3" name="Content Placeholder 2"/>
          <p:cNvSpPr>
            <a:spLocks noGrp="1"/>
          </p:cNvSpPr>
          <p:nvPr>
            <p:ph idx="1"/>
          </p:nvPr>
        </p:nvSpPr>
        <p:spPr>
          <a:xfrm>
            <a:off x="457200" y="1068947"/>
            <a:ext cx="8229600" cy="3151438"/>
          </a:xfrm>
        </p:spPr>
        <p:txBody>
          <a:bodyPr/>
          <a:lstStyle/>
          <a:p>
            <a:pPr>
              <a:spcBef>
                <a:spcPts val="1800"/>
              </a:spcBef>
            </a:pPr>
            <a:r>
              <a:rPr lang="en-NZ" sz="2800" dirty="0" smtClean="0"/>
              <a:t>Context matters</a:t>
            </a:r>
          </a:p>
          <a:p>
            <a:pPr>
              <a:spcBef>
                <a:spcPts val="1200"/>
              </a:spcBef>
            </a:pPr>
            <a:r>
              <a:rPr lang="en-NZ" sz="2800" dirty="0" smtClean="0"/>
              <a:t>Interactive evaluation processes with program decision makers</a:t>
            </a:r>
          </a:p>
          <a:p>
            <a:pPr>
              <a:spcBef>
                <a:spcPts val="1200"/>
              </a:spcBef>
            </a:pPr>
            <a:r>
              <a:rPr lang="en-NZ" sz="2800" dirty="0" smtClean="0"/>
              <a:t>Evaluation priorities can change over time –challenge in answering set evaluation objectives </a:t>
            </a:r>
            <a:r>
              <a:rPr lang="en-NZ" sz="2800" i="1" dirty="0" smtClean="0"/>
              <a:t>and</a:t>
            </a:r>
            <a:r>
              <a:rPr lang="en-NZ" sz="2800" dirty="0" smtClean="0"/>
              <a:t> providing findings that are relevant</a:t>
            </a:r>
          </a:p>
          <a:p>
            <a:pPr>
              <a:spcBef>
                <a:spcPts val="1800"/>
              </a:spcBef>
              <a:buNone/>
            </a:pPr>
            <a:endParaRPr lang="en-NZ" sz="2800" dirty="0" smtClean="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4220384"/>
            <a:ext cx="9144000" cy="2117361"/>
          </a:xfrm>
          <a:prstGeom prst="rect">
            <a:avLst/>
          </a:prstGeom>
        </p:spPr>
      </p:pic>
    </p:spTree>
    <p:extLst>
      <p:ext uri="{BB962C8B-B14F-4D97-AF65-F5344CB8AC3E}">
        <p14:creationId xmlns:p14="http://schemas.microsoft.com/office/powerpoint/2010/main" xmlns="" val="20566415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dirty="0" smtClean="0">
                <a:solidFill>
                  <a:srgbClr val="445460"/>
                </a:solidFill>
              </a:rPr>
              <a:t>Acknowledgements</a:t>
            </a:r>
          </a:p>
        </p:txBody>
      </p:sp>
      <p:sp>
        <p:nvSpPr>
          <p:cNvPr id="3" name="Content Placeholder 2"/>
          <p:cNvSpPr>
            <a:spLocks noGrp="1"/>
          </p:cNvSpPr>
          <p:nvPr>
            <p:ph idx="1"/>
          </p:nvPr>
        </p:nvSpPr>
        <p:spPr>
          <a:xfrm>
            <a:off x="457200" y="1177872"/>
            <a:ext cx="8229600" cy="5124454"/>
          </a:xfrm>
        </p:spPr>
        <p:txBody>
          <a:bodyPr>
            <a:normAutofit fontScale="92500" lnSpcReduction="10000"/>
          </a:bodyPr>
          <a:lstStyle/>
          <a:p>
            <a:pPr>
              <a:spcBef>
                <a:spcPts val="1200"/>
              </a:spcBef>
            </a:pPr>
            <a:r>
              <a:rPr lang="en-US" sz="2800" dirty="0" smtClean="0"/>
              <a:t>The rest of the evaluation team: </a:t>
            </a:r>
            <a:r>
              <a:rPr lang="en-US" sz="2400" dirty="0" smtClean="0"/>
              <a:t>Don Matheson, Liz McDonald, Cat Barnes, David Clarke, John Marwick, Barry </a:t>
            </a:r>
            <a:r>
              <a:rPr lang="en-US" sz="2400" dirty="0" err="1" smtClean="0"/>
              <a:t>Borman</a:t>
            </a:r>
            <a:r>
              <a:rPr lang="en-US" sz="2400" dirty="0" smtClean="0"/>
              <a:t>, Jackie Cumming, </a:t>
            </a:r>
            <a:r>
              <a:rPr lang="en-US" sz="2400" dirty="0" err="1" smtClean="0"/>
              <a:t>Nea</a:t>
            </a:r>
            <a:r>
              <a:rPr lang="en-US" sz="2400" dirty="0" smtClean="0"/>
              <a:t> Harrison</a:t>
            </a:r>
          </a:p>
          <a:p>
            <a:pPr>
              <a:spcBef>
                <a:spcPts val="1200"/>
              </a:spcBef>
            </a:pPr>
            <a:r>
              <a:rPr lang="en-US" sz="2800" dirty="0" smtClean="0"/>
              <a:t>The evaluation partners</a:t>
            </a:r>
          </a:p>
          <a:p>
            <a:pPr lvl="1">
              <a:lnSpc>
                <a:spcPct val="110000"/>
              </a:lnSpc>
              <a:spcBef>
                <a:spcPts val="600"/>
              </a:spcBef>
              <a:defRPr/>
            </a:pPr>
            <a:r>
              <a:rPr lang="en-US" sz="2400" dirty="0" err="1" smtClean="0"/>
              <a:t>DoHA</a:t>
            </a:r>
            <a:endParaRPr lang="en-US" sz="2400" dirty="0" smtClean="0"/>
          </a:p>
          <a:p>
            <a:pPr lvl="1">
              <a:lnSpc>
                <a:spcPct val="110000"/>
              </a:lnSpc>
              <a:spcBef>
                <a:spcPts val="600"/>
              </a:spcBef>
              <a:defRPr/>
            </a:pPr>
            <a:r>
              <a:rPr lang="en-US" sz="2400" dirty="0"/>
              <a:t>AMSANT</a:t>
            </a:r>
          </a:p>
          <a:p>
            <a:pPr lvl="1">
              <a:lnSpc>
                <a:spcPct val="110000"/>
              </a:lnSpc>
              <a:spcBef>
                <a:spcPts val="600"/>
              </a:spcBef>
              <a:defRPr/>
            </a:pPr>
            <a:r>
              <a:rPr lang="en-US" sz="2400" dirty="0"/>
              <a:t>NT DHF</a:t>
            </a:r>
          </a:p>
          <a:p>
            <a:pPr>
              <a:spcBef>
                <a:spcPts val="1200"/>
              </a:spcBef>
            </a:pPr>
            <a:r>
              <a:rPr lang="en-US" sz="2800" dirty="0" smtClean="0"/>
              <a:t>Members of the Indigenous Advisory Group</a:t>
            </a:r>
          </a:p>
          <a:p>
            <a:pPr>
              <a:spcBef>
                <a:spcPts val="1200"/>
              </a:spcBef>
            </a:pPr>
            <a:r>
              <a:rPr lang="en-US" sz="2800" dirty="0" smtClean="0"/>
              <a:t>Australian Institute of Health and Welfare</a:t>
            </a:r>
          </a:p>
          <a:p>
            <a:pPr>
              <a:spcBef>
                <a:spcPts val="1200"/>
              </a:spcBef>
            </a:pPr>
            <a:r>
              <a:rPr lang="en-US" sz="2800" dirty="0" smtClean="0"/>
              <a:t>The 85 participants in the 5 case study communities</a:t>
            </a:r>
          </a:p>
          <a:p>
            <a:pPr>
              <a:spcBef>
                <a:spcPts val="1200"/>
              </a:spcBef>
            </a:pPr>
            <a:r>
              <a:rPr lang="en-US" sz="2800" dirty="0" smtClean="0"/>
              <a:t>The 90+ other evaluation participants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C_Powerpoint_4.jpg"/>
          <p:cNvPicPr>
            <a:picLocks noChangeAspect="1"/>
          </p:cNvPicPr>
          <p:nvPr/>
        </p:nvPicPr>
        <p:blipFill>
          <a:blip r:embed="rId3" cstate="print"/>
          <a:stretch>
            <a:fillRect/>
          </a:stretch>
        </p:blipFill>
        <p:spPr>
          <a:xfrm>
            <a:off x="714" y="0"/>
            <a:ext cx="9142571" cy="6858000"/>
          </a:xfrm>
          <a:prstGeom prst="rect">
            <a:avLst/>
          </a:prstGeom>
        </p:spPr>
      </p:pic>
      <p:sp>
        <p:nvSpPr>
          <p:cNvPr id="5" name="Title 1"/>
          <p:cNvSpPr>
            <a:spLocks noGrp="1"/>
          </p:cNvSpPr>
          <p:nvPr>
            <p:ph type="ctrTitle"/>
          </p:nvPr>
        </p:nvSpPr>
        <p:spPr>
          <a:xfrm>
            <a:off x="709448" y="4234375"/>
            <a:ext cx="7709338" cy="2623625"/>
          </a:xfrm>
        </p:spPr>
        <p:txBody>
          <a:bodyPr anchor="t">
            <a:normAutofit fontScale="90000"/>
          </a:bodyPr>
          <a:lstStyle/>
          <a:p>
            <a:pPr>
              <a:spcBef>
                <a:spcPts val="1200"/>
              </a:spcBef>
            </a:pPr>
            <a:r>
              <a:rPr lang="en-US" sz="2000" b="1" dirty="0" smtClean="0">
                <a:latin typeface="Georgia"/>
                <a:cs typeface="Georgia"/>
              </a:rPr>
              <a:t>Further information:</a:t>
            </a:r>
            <a:r>
              <a:rPr lang="en-US" sz="2000" dirty="0" smtClean="0">
                <a:latin typeface="Georgia"/>
                <a:cs typeface="Georgia"/>
              </a:rPr>
              <a:t/>
            </a:r>
            <a:br>
              <a:rPr lang="en-US" sz="2000" dirty="0" smtClean="0">
                <a:latin typeface="Georgia"/>
                <a:cs typeface="Georgia"/>
              </a:rPr>
            </a:br>
            <a:r>
              <a:rPr lang="en-US" sz="2000" dirty="0" smtClean="0">
                <a:latin typeface="Georgia"/>
                <a:cs typeface="Georgia"/>
              </a:rPr>
              <a:t>nhardie-boys@allenandclarke.co.nz </a:t>
            </a:r>
            <a:br>
              <a:rPr lang="en-US" sz="2000" dirty="0" smtClean="0">
                <a:latin typeface="Georgia"/>
                <a:cs typeface="Georgia"/>
              </a:rPr>
            </a:br>
            <a:r>
              <a:rPr lang="en-US" sz="2000" dirty="0" smtClean="0">
                <a:latin typeface="Georgia"/>
                <a:cs typeface="Georgia"/>
              </a:rPr>
              <a:t>mcarter@allenandclarke.co.nz</a:t>
            </a:r>
            <a:br>
              <a:rPr lang="en-US" sz="2000" dirty="0" smtClean="0">
                <a:latin typeface="Georgia"/>
                <a:cs typeface="Georgia"/>
              </a:rPr>
            </a:br>
            <a:r>
              <a:rPr lang="en-US" sz="2000" dirty="0" smtClean="0">
                <a:latin typeface="Georgia"/>
                <a:cs typeface="Georgia"/>
              </a:rPr>
              <a:t/>
            </a:r>
            <a:br>
              <a:rPr lang="en-US" sz="2000" dirty="0" smtClean="0">
                <a:latin typeface="Georgia"/>
                <a:cs typeface="Georgia"/>
              </a:rPr>
            </a:br>
            <a:r>
              <a:rPr lang="en-US" sz="2000" b="1" dirty="0" smtClean="0">
                <a:latin typeface="Georgia"/>
                <a:cs typeface="Georgia"/>
              </a:rPr>
              <a:t>Reports: </a:t>
            </a:r>
            <a:r>
              <a:rPr lang="en-US" sz="2000" dirty="0" smtClean="0">
                <a:latin typeface="Georgia"/>
                <a:cs typeface="Georgia"/>
              </a:rPr>
              <a:t>www.health.gov.au/internet/main/publishing.nsf/Content/oatsih_chci-ehsdi_report</a:t>
            </a:r>
            <a:br>
              <a:rPr lang="en-US" sz="2000" dirty="0" smtClean="0">
                <a:latin typeface="Georgia"/>
                <a:cs typeface="Georgia"/>
              </a:rPr>
            </a:br>
            <a:r>
              <a:rPr lang="en-US" sz="2000" dirty="0" smtClean="0">
                <a:latin typeface="Georgia"/>
                <a:cs typeface="Georgia"/>
              </a:rPr>
              <a:t>www.allenandclarke.co.nz</a:t>
            </a:r>
            <a:r>
              <a:rPr lang="en-US" sz="2400" dirty="0" smtClean="0">
                <a:latin typeface="Georgia"/>
                <a:cs typeface="Georgia"/>
              </a:rPr>
              <a:t/>
            </a:r>
            <a:br>
              <a:rPr lang="en-US" sz="2400" dirty="0" smtClean="0">
                <a:latin typeface="Georgia"/>
                <a:cs typeface="Georgia"/>
              </a:rPr>
            </a:br>
            <a:r>
              <a:rPr lang="en-US" sz="1200" dirty="0" smtClean="0">
                <a:latin typeface="Georgia"/>
                <a:cs typeface="Georgia"/>
              </a:rPr>
              <a:t/>
            </a:r>
            <a:br>
              <a:rPr lang="en-US" sz="1200" dirty="0" smtClean="0">
                <a:latin typeface="Georgia"/>
                <a:cs typeface="Georgia"/>
              </a:rPr>
            </a:br>
            <a:endParaRPr lang="en-US" sz="1200" i="1" dirty="0">
              <a:latin typeface="Georgia"/>
              <a:cs typeface="Georgia"/>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sz="3600" b="1" dirty="0">
                <a:solidFill>
                  <a:srgbClr val="445460"/>
                </a:solidFill>
              </a:rPr>
              <a:t>What we will cover</a:t>
            </a:r>
          </a:p>
        </p:txBody>
      </p:sp>
      <p:sp>
        <p:nvSpPr>
          <p:cNvPr id="3" name="Content Placeholder 2"/>
          <p:cNvSpPr>
            <a:spLocks noGrp="1"/>
          </p:cNvSpPr>
          <p:nvPr>
            <p:ph idx="1"/>
          </p:nvPr>
        </p:nvSpPr>
        <p:spPr>
          <a:xfrm>
            <a:off x="457200" y="1262130"/>
            <a:ext cx="8229600" cy="4708525"/>
          </a:xfrm>
        </p:spPr>
        <p:txBody>
          <a:bodyPr/>
          <a:lstStyle/>
          <a:p>
            <a:pPr>
              <a:spcBef>
                <a:spcPts val="1200"/>
              </a:spcBef>
            </a:pPr>
            <a:r>
              <a:rPr lang="en-NZ" dirty="0" smtClean="0"/>
              <a:t>Background on the initiatives</a:t>
            </a:r>
          </a:p>
          <a:p>
            <a:pPr lvl="1">
              <a:spcBef>
                <a:spcPts val="600"/>
              </a:spcBef>
            </a:pPr>
            <a:r>
              <a:rPr lang="en-NZ" dirty="0" smtClean="0"/>
              <a:t>Context and complexity</a:t>
            </a:r>
          </a:p>
          <a:p>
            <a:pPr>
              <a:spcBef>
                <a:spcPts val="1800"/>
              </a:spcBef>
            </a:pPr>
            <a:r>
              <a:rPr lang="en-NZ" dirty="0" smtClean="0"/>
              <a:t>Overview of evaluation approach</a:t>
            </a:r>
          </a:p>
          <a:p>
            <a:pPr>
              <a:spcBef>
                <a:spcPts val="1800"/>
              </a:spcBef>
            </a:pPr>
            <a:r>
              <a:rPr lang="en-NZ" dirty="0" smtClean="0"/>
              <a:t>Making the evaluation influential</a:t>
            </a:r>
          </a:p>
          <a:p>
            <a:pPr lvl="1">
              <a:spcBef>
                <a:spcPts val="600"/>
              </a:spcBef>
            </a:pPr>
            <a:r>
              <a:rPr lang="en-NZ" dirty="0" smtClean="0"/>
              <a:t>Considering context – looking beyond the initiatives</a:t>
            </a:r>
          </a:p>
          <a:p>
            <a:pPr lvl="1">
              <a:spcBef>
                <a:spcPts val="600"/>
              </a:spcBef>
            </a:pPr>
            <a:r>
              <a:rPr lang="en-NZ" dirty="0" smtClean="0"/>
              <a:t>Interacting with decision makers</a:t>
            </a:r>
          </a:p>
          <a:p>
            <a:pPr>
              <a:spcBef>
                <a:spcPts val="1800"/>
              </a:spcBef>
            </a:pPr>
            <a:r>
              <a:rPr lang="en-NZ" dirty="0" smtClean="0"/>
              <a:t>Lessons</a:t>
            </a:r>
            <a:endParaRPr lang="en-NZ" dirty="0"/>
          </a:p>
        </p:txBody>
      </p:sp>
    </p:spTree>
    <p:extLst>
      <p:ext uri="{BB962C8B-B14F-4D97-AF65-F5344CB8AC3E}">
        <p14:creationId xmlns:p14="http://schemas.microsoft.com/office/powerpoint/2010/main" xmlns="" val="593357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C_Powerpoint_3.jpg"/>
          <p:cNvPicPr>
            <a:picLocks noChangeAspect="1"/>
          </p:cNvPicPr>
          <p:nvPr/>
        </p:nvPicPr>
        <p:blipFill>
          <a:blip r:embed="rId3" cstate="print"/>
          <a:stretch>
            <a:fillRect/>
          </a:stretch>
        </p:blipFill>
        <p:spPr>
          <a:xfrm>
            <a:off x="714" y="-1"/>
            <a:ext cx="9143286" cy="6858537"/>
          </a:xfrm>
          <a:prstGeom prst="rect">
            <a:avLst/>
          </a:prstGeom>
        </p:spPr>
      </p:pic>
      <p:sp>
        <p:nvSpPr>
          <p:cNvPr id="10" name="Title 1"/>
          <p:cNvSpPr>
            <a:spLocks noGrp="1"/>
          </p:cNvSpPr>
          <p:nvPr>
            <p:ph type="title"/>
          </p:nvPr>
        </p:nvSpPr>
        <p:spPr>
          <a:xfrm>
            <a:off x="457200" y="274638"/>
            <a:ext cx="8229600" cy="841781"/>
          </a:xfrm>
        </p:spPr>
        <p:txBody>
          <a:bodyPr anchor="t">
            <a:normAutofit/>
          </a:bodyPr>
          <a:lstStyle/>
          <a:p>
            <a:pPr algn="l"/>
            <a:r>
              <a:rPr lang="en-US" sz="3600" b="1" dirty="0" smtClean="0">
                <a:solidFill>
                  <a:srgbClr val="445460"/>
                </a:solidFill>
              </a:rPr>
              <a:t>Some background</a:t>
            </a:r>
            <a:endParaRPr lang="en-US" sz="3600" b="1" dirty="0">
              <a:solidFill>
                <a:srgbClr val="445460"/>
              </a:solidFill>
            </a:endParaRPr>
          </a:p>
        </p:txBody>
      </p:sp>
      <p:sp>
        <p:nvSpPr>
          <p:cNvPr id="11" name="Subtitle 2"/>
          <p:cNvSpPr>
            <a:spLocks noGrp="1"/>
          </p:cNvSpPr>
          <p:nvPr>
            <p:ph sz="half" idx="1"/>
          </p:nvPr>
        </p:nvSpPr>
        <p:spPr>
          <a:xfrm>
            <a:off x="457200" y="1116418"/>
            <a:ext cx="8480738" cy="2515423"/>
          </a:xfrm>
        </p:spPr>
        <p:txBody>
          <a:bodyPr>
            <a:normAutofit fontScale="92500"/>
          </a:bodyPr>
          <a:lstStyle/>
          <a:p>
            <a:pPr marL="342900" indent="-342900" algn="l">
              <a:lnSpc>
                <a:spcPct val="110000"/>
              </a:lnSpc>
              <a:spcBef>
                <a:spcPts val="1200"/>
              </a:spcBef>
            </a:pPr>
            <a:r>
              <a:rPr lang="en-US" sz="2700" dirty="0" smtClean="0">
                <a:solidFill>
                  <a:schemeClr val="tx1"/>
                </a:solidFill>
                <a:cs typeface="Georgia"/>
              </a:rPr>
              <a:t>Northern Territory Emergency Response (NTER)</a:t>
            </a:r>
          </a:p>
          <a:p>
            <a:pPr marL="342900" indent="-342900" algn="l">
              <a:lnSpc>
                <a:spcPct val="110000"/>
              </a:lnSpc>
              <a:spcBef>
                <a:spcPts val="1100"/>
              </a:spcBef>
              <a:buFont typeface="Arial" pitchFamily="34" charset="0"/>
              <a:buChar char="•"/>
            </a:pPr>
            <a:r>
              <a:rPr lang="en-US" sz="2700" dirty="0" smtClean="0">
                <a:solidFill>
                  <a:schemeClr val="tx1"/>
                </a:solidFill>
                <a:cs typeface="Georgia"/>
              </a:rPr>
              <a:t>Launched in June 2007</a:t>
            </a:r>
          </a:p>
          <a:p>
            <a:pPr marL="342900" indent="-342900" algn="l">
              <a:lnSpc>
                <a:spcPct val="110000"/>
              </a:lnSpc>
              <a:spcBef>
                <a:spcPts val="1100"/>
              </a:spcBef>
              <a:buFont typeface="Arial" pitchFamily="34" charset="0"/>
              <a:buChar char="•"/>
            </a:pPr>
            <a:r>
              <a:rPr lang="en-US" sz="2700" dirty="0" smtClean="0">
                <a:solidFill>
                  <a:schemeClr val="tx1"/>
                </a:solidFill>
                <a:cs typeface="Georgia"/>
              </a:rPr>
              <a:t>Response to Inquiry into the Protection of Aboriginal Children from Sexual Abuse – concluded that sexual abuse in Aboriginal communities was at </a:t>
            </a:r>
            <a:r>
              <a:rPr lang="en-US" sz="2700" dirty="0" smtClean="0">
                <a:cs typeface="Georgia"/>
              </a:rPr>
              <a:t>crisis level</a:t>
            </a:r>
            <a:endParaRPr lang="en-US" sz="2700" dirty="0" smtClean="0">
              <a:solidFill>
                <a:schemeClr val="tx1"/>
              </a:solidFill>
              <a:cs typeface="Georgia"/>
            </a:endParaRPr>
          </a:p>
          <a:p>
            <a:pPr marL="342900" indent="-342900" algn="l">
              <a:spcBef>
                <a:spcPts val="300"/>
              </a:spcBef>
              <a:buFont typeface="Arial" pitchFamily="34" charset="0"/>
              <a:buChar char="•"/>
            </a:pPr>
            <a:endParaRPr lang="en-US" sz="800" dirty="0" smtClean="0">
              <a:solidFill>
                <a:schemeClr val="tx1"/>
              </a:solidFill>
              <a:cs typeface="Georgia"/>
            </a:endParaRPr>
          </a:p>
        </p:txBody>
      </p:sp>
      <p:sp>
        <p:nvSpPr>
          <p:cNvPr id="2" name="Content Placeholder 1"/>
          <p:cNvSpPr>
            <a:spLocks noGrp="1"/>
          </p:cNvSpPr>
          <p:nvPr>
            <p:ph sz="half" idx="2"/>
          </p:nvPr>
        </p:nvSpPr>
        <p:spPr>
          <a:xfrm>
            <a:off x="457199" y="3631841"/>
            <a:ext cx="4976037" cy="2586742"/>
          </a:xfrm>
        </p:spPr>
        <p:txBody>
          <a:bodyPr/>
          <a:lstStyle/>
          <a:p>
            <a:pPr>
              <a:spcBef>
                <a:spcPts val="0"/>
              </a:spcBef>
              <a:buFont typeface="Arial" pitchFamily="34" charset="0"/>
              <a:buChar char="•"/>
            </a:pPr>
            <a:r>
              <a:rPr lang="en-US" sz="2500" dirty="0">
                <a:cs typeface="Georgia"/>
              </a:rPr>
              <a:t>Suite of </a:t>
            </a:r>
            <a:r>
              <a:rPr lang="en-US" sz="2500" dirty="0" smtClean="0">
                <a:cs typeface="Georgia"/>
              </a:rPr>
              <a:t>initiatives</a:t>
            </a:r>
            <a:r>
              <a:rPr lang="en-US" sz="2500" dirty="0">
                <a:cs typeface="Georgia"/>
              </a:rPr>
              <a:t>: </a:t>
            </a:r>
          </a:p>
          <a:p>
            <a:pPr lvl="1">
              <a:spcBef>
                <a:spcPts val="1200"/>
              </a:spcBef>
            </a:pPr>
            <a:r>
              <a:rPr lang="en-US" sz="2200" dirty="0"/>
              <a:t>alcohol and pornography bans</a:t>
            </a:r>
          </a:p>
          <a:p>
            <a:pPr lvl="1">
              <a:spcBef>
                <a:spcPts val="1200"/>
              </a:spcBef>
            </a:pPr>
            <a:r>
              <a:rPr lang="en-US" sz="2200" dirty="0"/>
              <a:t>quarantine of welfare payments</a:t>
            </a:r>
          </a:p>
          <a:p>
            <a:pPr lvl="1">
              <a:spcBef>
                <a:spcPts val="1200"/>
              </a:spcBef>
            </a:pPr>
            <a:r>
              <a:rPr lang="en-US" sz="2200" dirty="0"/>
              <a:t>removal of permit system </a:t>
            </a:r>
          </a:p>
          <a:p>
            <a:pPr lvl="1">
              <a:spcBef>
                <a:spcPts val="1200"/>
              </a:spcBef>
            </a:pPr>
            <a:r>
              <a:rPr lang="en-US" sz="2200" b="1" dirty="0"/>
              <a:t>health checks for children</a:t>
            </a:r>
          </a:p>
          <a:p>
            <a:endParaRPr lang="en-NZ" dirty="0"/>
          </a:p>
        </p:txBody>
      </p:sp>
      <p:pic>
        <p:nvPicPr>
          <p:cNvPr id="7" name="Picture 6" descr="P4010207.JPG"/>
          <p:cNvPicPr>
            <a:picLocks noChangeAspect="1"/>
          </p:cNvPicPr>
          <p:nvPr/>
        </p:nvPicPr>
        <p:blipFill>
          <a:blip r:embed="rId4"/>
          <a:srcRect l="5434"/>
          <a:stretch>
            <a:fillRect/>
          </a:stretch>
        </p:blipFill>
        <p:spPr>
          <a:xfrm>
            <a:off x="5544000" y="3517200"/>
            <a:ext cx="3564000" cy="2826600"/>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dirty="0" smtClean="0">
                <a:solidFill>
                  <a:srgbClr val="445460"/>
                </a:solidFill>
              </a:rPr>
              <a:t>The CHCI &amp; EHSDI</a:t>
            </a:r>
          </a:p>
        </p:txBody>
      </p:sp>
      <p:sp>
        <p:nvSpPr>
          <p:cNvPr id="4" name="Snip Diagonal Corner Rectangle 3"/>
          <p:cNvSpPr/>
          <p:nvPr/>
        </p:nvSpPr>
        <p:spPr>
          <a:xfrm>
            <a:off x="5363663" y="3141663"/>
            <a:ext cx="2160000" cy="720000"/>
          </a:xfrm>
          <a:prstGeom prst="snip2DiagRect">
            <a:avLst/>
          </a:prstGeom>
          <a:solidFill>
            <a:srgbClr val="C6C18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CHCI</a:t>
            </a:r>
            <a:endParaRPr lang="en-NZ" dirty="0">
              <a:solidFill>
                <a:schemeClr val="tx1"/>
              </a:solidFill>
            </a:endParaRPr>
          </a:p>
        </p:txBody>
      </p:sp>
      <p:sp>
        <p:nvSpPr>
          <p:cNvPr id="5" name="7-Point Star 4"/>
          <p:cNvSpPr/>
          <p:nvPr/>
        </p:nvSpPr>
        <p:spPr>
          <a:xfrm>
            <a:off x="0" y="3357563"/>
            <a:ext cx="2916000" cy="2664000"/>
          </a:xfrm>
          <a:prstGeom prst="star7">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dirty="0"/>
              <a:t>The  Aboriginal </a:t>
            </a:r>
            <a:r>
              <a:rPr lang="en-US" dirty="0" smtClean="0"/>
              <a:t>People(s</a:t>
            </a:r>
            <a:r>
              <a:rPr lang="en-US" dirty="0"/>
              <a:t>) of Northern Territory</a:t>
            </a:r>
            <a:endParaRPr lang="en-NZ" dirty="0"/>
          </a:p>
        </p:txBody>
      </p:sp>
      <p:sp>
        <p:nvSpPr>
          <p:cNvPr id="6" name="Oval 5"/>
          <p:cNvSpPr/>
          <p:nvPr/>
        </p:nvSpPr>
        <p:spPr>
          <a:xfrm>
            <a:off x="2015333" y="4473526"/>
            <a:ext cx="2556000" cy="19080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dirty="0"/>
              <a:t>Northern Territory Remote Health System</a:t>
            </a:r>
            <a:endParaRPr lang="en-NZ" dirty="0"/>
          </a:p>
        </p:txBody>
      </p:sp>
      <p:sp>
        <p:nvSpPr>
          <p:cNvPr id="7" name="Oval 6"/>
          <p:cNvSpPr/>
          <p:nvPr/>
        </p:nvSpPr>
        <p:spPr>
          <a:xfrm>
            <a:off x="1042988" y="908050"/>
            <a:ext cx="1944687" cy="9144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dirty="0"/>
              <a:t>Sexual abuse of children</a:t>
            </a:r>
            <a:endParaRPr lang="en-NZ" dirty="0"/>
          </a:p>
        </p:txBody>
      </p:sp>
      <p:sp>
        <p:nvSpPr>
          <p:cNvPr id="8" name="Oval 7"/>
          <p:cNvSpPr/>
          <p:nvPr/>
        </p:nvSpPr>
        <p:spPr>
          <a:xfrm>
            <a:off x="3708400" y="1628775"/>
            <a:ext cx="2159000" cy="1058863"/>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dirty="0"/>
              <a:t>Compulsory sexual abuse checks  </a:t>
            </a:r>
            <a:endParaRPr lang="en-NZ" dirty="0"/>
          </a:p>
        </p:txBody>
      </p:sp>
      <p:cxnSp>
        <p:nvCxnSpPr>
          <p:cNvPr id="9" name="Straight Arrow Connector 8"/>
          <p:cNvCxnSpPr>
            <a:endCxn id="8" idx="1"/>
          </p:cNvCxnSpPr>
          <p:nvPr/>
        </p:nvCxnSpPr>
        <p:spPr>
          <a:xfrm>
            <a:off x="2987675" y="1484313"/>
            <a:ext cx="1036638" cy="30003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H="1">
            <a:off x="4932656" y="2736055"/>
            <a:ext cx="479425" cy="38258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6"/>
            <a:endCxn id="7" idx="4"/>
          </p:cNvCxnSpPr>
          <p:nvPr/>
        </p:nvCxnSpPr>
        <p:spPr>
          <a:xfrm rot="5400000" flipH="1" flipV="1">
            <a:off x="969110" y="2311341"/>
            <a:ext cx="1535113" cy="55733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2" name="Explosion 1 11"/>
          <p:cNvSpPr/>
          <p:nvPr/>
        </p:nvSpPr>
        <p:spPr>
          <a:xfrm>
            <a:off x="2124075" y="1196975"/>
            <a:ext cx="1655763" cy="914400"/>
          </a:xfrm>
          <a:prstGeom prst="irregularSeal1">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dirty="0"/>
              <a:t>Urgent</a:t>
            </a:r>
            <a:endParaRPr lang="en-NZ" dirty="0"/>
          </a:p>
        </p:txBody>
      </p:sp>
      <p:sp>
        <p:nvSpPr>
          <p:cNvPr id="14" name="Flowchart: Sequential Access Storage 13"/>
          <p:cNvSpPr/>
          <p:nvPr/>
        </p:nvSpPr>
        <p:spPr>
          <a:xfrm>
            <a:off x="226182" y="2861468"/>
            <a:ext cx="1511300" cy="611187"/>
          </a:xfrm>
          <a:prstGeom prst="flowChartMagneticTap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dirty="0"/>
              <a:t>Media</a:t>
            </a:r>
            <a:endParaRPr lang="en-NZ" dirty="0"/>
          </a:p>
        </p:txBody>
      </p:sp>
      <p:sp>
        <p:nvSpPr>
          <p:cNvPr id="15" name="Cloud Callout 14"/>
          <p:cNvSpPr/>
          <p:nvPr/>
        </p:nvSpPr>
        <p:spPr>
          <a:xfrm>
            <a:off x="287338" y="1916975"/>
            <a:ext cx="1871662" cy="612775"/>
          </a:xfrm>
          <a:prstGeom prst="cloudCallou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dirty="0"/>
              <a:t>Political process</a:t>
            </a:r>
            <a:endParaRPr lang="en-NZ" dirty="0"/>
          </a:p>
        </p:txBody>
      </p:sp>
      <p:sp>
        <p:nvSpPr>
          <p:cNvPr id="16" name="Oval 15"/>
          <p:cNvSpPr/>
          <p:nvPr/>
        </p:nvSpPr>
        <p:spPr>
          <a:xfrm>
            <a:off x="5867400" y="4716379"/>
            <a:ext cx="2159000" cy="1058863"/>
          </a:xfrm>
          <a:prstGeom prst="ellipse">
            <a:avLst/>
          </a:prstGeom>
          <a:solidFill>
            <a:srgbClr val="C6C18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tx1"/>
                </a:solidFill>
              </a:rPr>
              <a:t>Follow-up services</a:t>
            </a:r>
            <a:endParaRPr lang="en-NZ" dirty="0">
              <a:solidFill>
                <a:schemeClr val="tx1"/>
              </a:solidFill>
            </a:endParaRPr>
          </a:p>
        </p:txBody>
      </p:sp>
      <p:cxnSp>
        <p:nvCxnSpPr>
          <p:cNvPr id="17" name="Straight Arrow Connector 16"/>
          <p:cNvCxnSpPr>
            <a:stCxn id="4" idx="1"/>
            <a:endCxn id="16" idx="0"/>
          </p:cNvCxnSpPr>
          <p:nvPr/>
        </p:nvCxnSpPr>
        <p:spPr>
          <a:xfrm rot="16200000" flipH="1">
            <a:off x="6267923" y="4037402"/>
            <a:ext cx="854716" cy="50323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26" idx="1"/>
          </p:cNvCxnSpPr>
          <p:nvPr/>
        </p:nvCxnSpPr>
        <p:spPr>
          <a:xfrm rot="5400000" flipH="1" flipV="1">
            <a:off x="6640412" y="2186614"/>
            <a:ext cx="1152888" cy="61361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6" name="Snip Diagonal Corner Rectangle 25"/>
          <p:cNvSpPr/>
          <p:nvPr/>
        </p:nvSpPr>
        <p:spPr>
          <a:xfrm>
            <a:off x="6443662" y="1196975"/>
            <a:ext cx="2160000" cy="720000"/>
          </a:xfrm>
          <a:prstGeom prst="snip2DiagRect">
            <a:avLst/>
          </a:prstGeom>
          <a:solidFill>
            <a:srgbClr val="C6C18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tx1"/>
                </a:solidFill>
              </a:rPr>
              <a:t>EHSDI</a:t>
            </a:r>
            <a:endParaRPr lang="en-NZ" dirty="0">
              <a:solidFill>
                <a:schemeClr val="tx1"/>
              </a:solidFill>
            </a:endParaRPr>
          </a:p>
        </p:txBody>
      </p:sp>
      <p:sp>
        <p:nvSpPr>
          <p:cNvPr id="30" name="Cloud Callout 29"/>
          <p:cNvSpPr/>
          <p:nvPr/>
        </p:nvSpPr>
        <p:spPr>
          <a:xfrm>
            <a:off x="5989635" y="2111375"/>
            <a:ext cx="2880000" cy="839787"/>
          </a:xfrm>
          <a:prstGeom prst="cloudCallou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dirty="0" smtClean="0"/>
              <a:t>Political/partner engagement</a:t>
            </a:r>
            <a:endParaRPr lang="en-NZ" dirty="0"/>
          </a:p>
        </p:txBody>
      </p:sp>
      <p:sp>
        <p:nvSpPr>
          <p:cNvPr id="19" name="Horizontal Scroll 18"/>
          <p:cNvSpPr/>
          <p:nvPr/>
        </p:nvSpPr>
        <p:spPr>
          <a:xfrm>
            <a:off x="1737482" y="2338387"/>
            <a:ext cx="2357035" cy="828675"/>
          </a:xfrm>
          <a:prstGeom prst="horizontalScroll">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dirty="0" smtClean="0"/>
              <a:t>Little Children are Sacred</a:t>
            </a:r>
            <a:endParaRPr lang="en-NZ"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1000" fill="hold"/>
                                        <p:tgtEl>
                                          <p:spTgt spid="19"/>
                                        </p:tgtEl>
                                        <p:attrNameLst>
                                          <p:attrName>ppt_x</p:attrName>
                                        </p:attrNameLst>
                                      </p:cBhvr>
                                      <p:tavLst>
                                        <p:tav tm="0">
                                          <p:val>
                                            <p:strVal val="#ppt_x"/>
                                          </p:val>
                                        </p:tav>
                                        <p:tav tm="100000">
                                          <p:val>
                                            <p:strVal val="#ppt_x"/>
                                          </p:val>
                                        </p:tav>
                                      </p:tavLst>
                                    </p:anim>
                                    <p:anim calcmode="lin" valueType="num">
                                      <p:cBhvr additive="base">
                                        <p:cTn id="30"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1000" fill="hold"/>
                                        <p:tgtEl>
                                          <p:spTgt spid="15"/>
                                        </p:tgtEl>
                                        <p:attrNameLst>
                                          <p:attrName>ppt_x</p:attrName>
                                        </p:attrNameLst>
                                      </p:cBhvr>
                                      <p:tavLst>
                                        <p:tav tm="0">
                                          <p:val>
                                            <p:strVal val="#ppt_x"/>
                                          </p:val>
                                        </p:tav>
                                        <p:tav tm="100000">
                                          <p:val>
                                            <p:strVal val="#ppt_x"/>
                                          </p:val>
                                        </p:tav>
                                      </p:tavLst>
                                    </p:anim>
                                    <p:anim calcmode="lin" valueType="num">
                                      <p:cBhvr additive="base">
                                        <p:cTn id="36"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1000" fill="hold"/>
                                        <p:tgtEl>
                                          <p:spTgt spid="7"/>
                                        </p:tgtEl>
                                        <p:attrNameLst>
                                          <p:attrName>ppt_x</p:attrName>
                                        </p:attrNameLst>
                                      </p:cBhvr>
                                      <p:tavLst>
                                        <p:tav tm="0">
                                          <p:val>
                                            <p:strVal val="#ppt_x"/>
                                          </p:val>
                                        </p:tav>
                                        <p:tav tm="100000">
                                          <p:val>
                                            <p:strVal val="#ppt_x"/>
                                          </p:val>
                                        </p:tav>
                                      </p:tavLst>
                                    </p:anim>
                                    <p:anim calcmode="lin" valueType="num">
                                      <p:cBhvr additive="base">
                                        <p:cTn id="42"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1000" fill="hold"/>
                                        <p:tgtEl>
                                          <p:spTgt spid="8"/>
                                        </p:tgtEl>
                                        <p:attrNameLst>
                                          <p:attrName>ppt_x</p:attrName>
                                        </p:attrNameLst>
                                      </p:cBhvr>
                                      <p:tavLst>
                                        <p:tav tm="0">
                                          <p:val>
                                            <p:strVal val="#ppt_x"/>
                                          </p:val>
                                        </p:tav>
                                        <p:tav tm="100000">
                                          <p:val>
                                            <p:strVal val="#ppt_x"/>
                                          </p:val>
                                        </p:tav>
                                      </p:tavLst>
                                    </p:anim>
                                    <p:anim calcmode="lin" valueType="num">
                                      <p:cBhvr additive="base">
                                        <p:cTn id="5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1000" fill="hold"/>
                                        <p:tgtEl>
                                          <p:spTgt spid="4"/>
                                        </p:tgtEl>
                                        <p:attrNameLst>
                                          <p:attrName>ppt_x</p:attrName>
                                        </p:attrNameLst>
                                      </p:cBhvr>
                                      <p:tavLst>
                                        <p:tav tm="0">
                                          <p:val>
                                            <p:strVal val="#ppt_x"/>
                                          </p:val>
                                        </p:tav>
                                        <p:tav tm="100000">
                                          <p:val>
                                            <p:strVal val="#ppt_x"/>
                                          </p:val>
                                        </p:tav>
                                      </p:tavLst>
                                    </p:anim>
                                    <p:anim calcmode="lin" valueType="num">
                                      <p:cBhvr additive="base">
                                        <p:cTn id="6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6" presetClass="emph" presetSubtype="0" fill="hold" grpId="1" nodeType="clickEffect">
                                  <p:stCondLst>
                                    <p:cond delay="0"/>
                                  </p:stCondLst>
                                  <p:childTnLst>
                                    <p:animScale>
                                      <p:cBhvr>
                                        <p:cTn id="72" dur="1000" fill="hold"/>
                                        <p:tgtEl>
                                          <p:spTgt spid="4"/>
                                        </p:tgtEl>
                                      </p:cBhvr>
                                      <p:by x="150000" y="150000"/>
                                    </p:animScale>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additive="base">
                                        <p:cTn id="81" dur="1000" fill="hold"/>
                                        <p:tgtEl>
                                          <p:spTgt spid="16"/>
                                        </p:tgtEl>
                                        <p:attrNameLst>
                                          <p:attrName>ppt_x</p:attrName>
                                        </p:attrNameLst>
                                      </p:cBhvr>
                                      <p:tavLst>
                                        <p:tav tm="0">
                                          <p:val>
                                            <p:strVal val="#ppt_x"/>
                                          </p:val>
                                        </p:tav>
                                        <p:tav tm="100000">
                                          <p:val>
                                            <p:strVal val="#ppt_x"/>
                                          </p:val>
                                        </p:tav>
                                      </p:tavLst>
                                    </p:anim>
                                    <p:anim calcmode="lin" valueType="num">
                                      <p:cBhvr additive="base">
                                        <p:cTn id="82"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1000" fill="hold"/>
                                        <p:tgtEl>
                                          <p:spTgt spid="30"/>
                                        </p:tgtEl>
                                        <p:attrNameLst>
                                          <p:attrName>ppt_x</p:attrName>
                                        </p:attrNameLst>
                                      </p:cBhvr>
                                      <p:tavLst>
                                        <p:tav tm="0">
                                          <p:val>
                                            <p:strVal val="#ppt_x"/>
                                          </p:val>
                                        </p:tav>
                                        <p:tav tm="100000">
                                          <p:val>
                                            <p:strVal val="#ppt_x"/>
                                          </p:val>
                                        </p:tav>
                                      </p:tavLst>
                                    </p:anim>
                                    <p:anim calcmode="lin" valueType="num">
                                      <p:cBhvr additive="base">
                                        <p:cTn id="92" dur="10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6"/>
                                        </p:tgtEl>
                                        <p:attrNameLst>
                                          <p:attrName>style.visibility</p:attrName>
                                        </p:attrNameLst>
                                      </p:cBhvr>
                                      <p:to>
                                        <p:strVal val="visible"/>
                                      </p:to>
                                    </p:set>
                                    <p:anim calcmode="lin" valueType="num">
                                      <p:cBhvr additive="base">
                                        <p:cTn id="97" dur="1000" fill="hold"/>
                                        <p:tgtEl>
                                          <p:spTgt spid="26"/>
                                        </p:tgtEl>
                                        <p:attrNameLst>
                                          <p:attrName>ppt_x</p:attrName>
                                        </p:attrNameLst>
                                      </p:cBhvr>
                                      <p:tavLst>
                                        <p:tav tm="0">
                                          <p:val>
                                            <p:strVal val="#ppt_x"/>
                                          </p:val>
                                        </p:tav>
                                        <p:tav tm="100000">
                                          <p:val>
                                            <p:strVal val="#ppt_x"/>
                                          </p:val>
                                        </p:tav>
                                      </p:tavLst>
                                    </p:anim>
                                    <p:anim calcmode="lin" valueType="num">
                                      <p:cBhvr additive="base">
                                        <p:cTn id="98"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6" presetClass="emph" presetSubtype="0" fill="hold" grpId="1" nodeType="clickEffect">
                                  <p:stCondLst>
                                    <p:cond delay="0"/>
                                  </p:stCondLst>
                                  <p:childTnLst>
                                    <p:animScale>
                                      <p:cBhvr>
                                        <p:cTn id="102" dur="1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P spid="7" grpId="0" animBg="1"/>
      <p:bldP spid="8" grpId="0" animBg="1"/>
      <p:bldP spid="12" grpId="0" animBg="1"/>
      <p:bldP spid="14" grpId="0" animBg="1"/>
      <p:bldP spid="15" grpId="0" animBg="1"/>
      <p:bldP spid="16" grpId="0" animBg="1"/>
      <p:bldP spid="26" grpId="0" animBg="1"/>
      <p:bldP spid="26" grpId="1" animBg="1"/>
      <p:bldP spid="30"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C_Powerpoint_3.jpg"/>
          <p:cNvPicPr>
            <a:picLocks noChangeAspect="1"/>
          </p:cNvPicPr>
          <p:nvPr/>
        </p:nvPicPr>
        <p:blipFill>
          <a:blip r:embed="rId3" cstate="print"/>
          <a:stretch>
            <a:fillRect/>
          </a:stretch>
        </p:blipFill>
        <p:spPr>
          <a:xfrm>
            <a:off x="714" y="-1"/>
            <a:ext cx="9143286" cy="6858537"/>
          </a:xfrm>
          <a:prstGeom prst="rect">
            <a:avLst/>
          </a:prstGeom>
        </p:spPr>
      </p:pic>
      <p:sp>
        <p:nvSpPr>
          <p:cNvPr id="10" name="Title 1"/>
          <p:cNvSpPr>
            <a:spLocks noGrp="1"/>
          </p:cNvSpPr>
          <p:nvPr>
            <p:ph type="title"/>
          </p:nvPr>
        </p:nvSpPr>
        <p:spPr>
          <a:xfrm>
            <a:off x="457200" y="274638"/>
            <a:ext cx="8474148" cy="788618"/>
          </a:xfrm>
        </p:spPr>
        <p:txBody>
          <a:bodyPr anchor="t">
            <a:noAutofit/>
          </a:bodyPr>
          <a:lstStyle/>
          <a:p>
            <a:pPr algn="l"/>
            <a:r>
              <a:rPr lang="en-US" sz="3400" b="1" dirty="0" smtClean="0">
                <a:solidFill>
                  <a:srgbClr val="445460"/>
                </a:solidFill>
              </a:rPr>
              <a:t>Child Health Check Initiative (CHCI)</a:t>
            </a:r>
            <a:endParaRPr lang="en-US" sz="3400" b="1" dirty="0">
              <a:solidFill>
                <a:srgbClr val="445460"/>
              </a:solidFill>
            </a:endParaRPr>
          </a:p>
        </p:txBody>
      </p:sp>
      <p:sp>
        <p:nvSpPr>
          <p:cNvPr id="11" name="Subtitle 2"/>
          <p:cNvSpPr>
            <a:spLocks noGrp="1"/>
          </p:cNvSpPr>
          <p:nvPr>
            <p:ph sz="half" idx="1"/>
          </p:nvPr>
        </p:nvSpPr>
        <p:spPr>
          <a:xfrm>
            <a:off x="457199" y="1063256"/>
            <a:ext cx="8474149" cy="2366011"/>
          </a:xfrm>
        </p:spPr>
        <p:txBody>
          <a:bodyPr>
            <a:normAutofit fontScale="85000" lnSpcReduction="20000"/>
          </a:bodyPr>
          <a:lstStyle/>
          <a:p>
            <a:pPr marL="342900" indent="-342900" algn="l">
              <a:lnSpc>
                <a:spcPct val="120000"/>
              </a:lnSpc>
              <a:spcBef>
                <a:spcPts val="1500"/>
              </a:spcBef>
              <a:buFont typeface="Arial" pitchFamily="34" charset="0"/>
              <a:buChar char="•"/>
            </a:pPr>
            <a:r>
              <a:rPr lang="en-US" sz="2800" dirty="0" smtClean="0">
                <a:solidFill>
                  <a:schemeClr val="tx1"/>
                </a:solidFill>
                <a:cs typeface="Georgia"/>
              </a:rPr>
              <a:t>Health checks for all Aboriginal children under 16 years living in the NTER prescribed areas</a:t>
            </a:r>
            <a:endParaRPr lang="en-US" sz="800" dirty="0" smtClean="0">
              <a:solidFill>
                <a:schemeClr val="tx1"/>
              </a:solidFill>
              <a:cs typeface="Georgia"/>
            </a:endParaRPr>
          </a:p>
          <a:p>
            <a:pPr>
              <a:lnSpc>
                <a:spcPct val="120000"/>
              </a:lnSpc>
              <a:spcBef>
                <a:spcPts val="1500"/>
              </a:spcBef>
              <a:buFont typeface="Arial" pitchFamily="34" charset="0"/>
              <a:buChar char="•"/>
            </a:pPr>
            <a:r>
              <a:rPr lang="en-US" dirty="0">
                <a:cs typeface="Georgia"/>
              </a:rPr>
              <a:t>Delivered by </a:t>
            </a:r>
            <a:r>
              <a:rPr lang="en-US" dirty="0" smtClean="0">
                <a:cs typeface="Georgia"/>
              </a:rPr>
              <a:t>(mainly) visiting </a:t>
            </a:r>
            <a:r>
              <a:rPr lang="en-US" dirty="0">
                <a:cs typeface="Georgia"/>
              </a:rPr>
              <a:t>teams of a doctor and </a:t>
            </a:r>
            <a:r>
              <a:rPr lang="en-US" dirty="0" smtClean="0">
                <a:cs typeface="Georgia"/>
              </a:rPr>
              <a:t>nurses</a:t>
            </a:r>
            <a:endParaRPr lang="en-US" dirty="0">
              <a:cs typeface="Georgia"/>
            </a:endParaRPr>
          </a:p>
          <a:p>
            <a:pPr>
              <a:lnSpc>
                <a:spcPct val="120000"/>
              </a:lnSpc>
              <a:spcBef>
                <a:spcPts val="1500"/>
              </a:spcBef>
              <a:buFont typeface="Arial" pitchFamily="34" charset="0"/>
              <a:buChar char="•"/>
            </a:pPr>
            <a:r>
              <a:rPr lang="en-US" dirty="0" smtClean="0">
                <a:cs typeface="Georgia"/>
              </a:rPr>
              <a:t>Assessment of health and physical, psychological and social wellbeing</a:t>
            </a:r>
            <a:endParaRPr lang="en-US" sz="2400" dirty="0" smtClean="0">
              <a:solidFill>
                <a:srgbClr val="445460"/>
              </a:solidFill>
              <a:cs typeface="Georgia"/>
            </a:endParaRPr>
          </a:p>
        </p:txBody>
      </p:sp>
      <p:sp>
        <p:nvSpPr>
          <p:cNvPr id="2" name="Content Placeholder 1"/>
          <p:cNvSpPr>
            <a:spLocks noGrp="1"/>
          </p:cNvSpPr>
          <p:nvPr>
            <p:ph sz="half" idx="2"/>
          </p:nvPr>
        </p:nvSpPr>
        <p:spPr>
          <a:xfrm>
            <a:off x="457200" y="3429267"/>
            <a:ext cx="5647386" cy="2610925"/>
          </a:xfrm>
        </p:spPr>
        <p:txBody>
          <a:bodyPr/>
          <a:lstStyle/>
          <a:p>
            <a:pPr>
              <a:spcBef>
                <a:spcPts val="1500"/>
              </a:spcBef>
              <a:buFont typeface="Arial" pitchFamily="34" charset="0"/>
              <a:buChar char="•"/>
            </a:pPr>
            <a:r>
              <a:rPr lang="en-US" sz="2400" dirty="0" smtClean="0">
                <a:cs typeface="Georgia"/>
              </a:rPr>
              <a:t>Expanded </a:t>
            </a:r>
            <a:r>
              <a:rPr lang="en-US" sz="2400" dirty="0">
                <a:cs typeface="Georgia"/>
              </a:rPr>
              <a:t>to include follow-up </a:t>
            </a:r>
            <a:r>
              <a:rPr lang="en-US" sz="2400" dirty="0" smtClean="0">
                <a:cs typeface="Georgia"/>
              </a:rPr>
              <a:t>care: PHC, </a:t>
            </a:r>
            <a:r>
              <a:rPr lang="en-US" sz="2400" dirty="0" err="1" smtClean="0">
                <a:cs typeface="Georgia"/>
              </a:rPr>
              <a:t>paediatrics</a:t>
            </a:r>
            <a:r>
              <a:rPr lang="en-US" sz="2400" dirty="0" smtClean="0">
                <a:cs typeface="Georgia"/>
              </a:rPr>
              <a:t>, dental, hearing etc.</a:t>
            </a:r>
            <a:endParaRPr lang="en-US" sz="2400" dirty="0">
              <a:cs typeface="Georgia"/>
            </a:endParaRPr>
          </a:p>
          <a:p>
            <a:pPr>
              <a:spcBef>
                <a:spcPts val="1500"/>
              </a:spcBef>
              <a:buFont typeface="Arial" pitchFamily="34" charset="0"/>
              <a:buChar char="•"/>
            </a:pPr>
            <a:r>
              <a:rPr lang="en-US" sz="2400" dirty="0" smtClean="0">
                <a:cs typeface="Georgia"/>
              </a:rPr>
              <a:t>Checks from July 2007 – June 2009</a:t>
            </a:r>
          </a:p>
          <a:p>
            <a:pPr>
              <a:spcBef>
                <a:spcPts val="1500"/>
              </a:spcBef>
              <a:buFont typeface="Arial" pitchFamily="34" charset="0"/>
              <a:buChar char="•"/>
            </a:pPr>
            <a:r>
              <a:rPr lang="en-US" sz="2400" dirty="0" smtClean="0">
                <a:cs typeface="Georgia"/>
              </a:rPr>
              <a:t>Follow-ups from March 2008 – June 2012</a:t>
            </a:r>
            <a:endParaRPr lang="en-US" sz="2400" dirty="0">
              <a:cs typeface="Georgia"/>
            </a:endParaRPr>
          </a:p>
          <a:p>
            <a:endParaRPr lang="en-NZ" dirty="0"/>
          </a:p>
        </p:txBody>
      </p:sp>
      <p:pic>
        <p:nvPicPr>
          <p:cNvPr id="1027" name="Picture 3" descr="E:\Photos\DSC01900.JPG"/>
          <p:cNvPicPr>
            <a:picLocks noChangeAspect="1" noChangeArrowheads="1"/>
          </p:cNvPicPr>
          <p:nvPr/>
        </p:nvPicPr>
        <p:blipFill>
          <a:blip r:embed="rId4" cstate="print"/>
          <a:srcRect/>
          <a:stretch>
            <a:fillRect/>
          </a:stretch>
        </p:blipFill>
        <p:spPr bwMode="auto">
          <a:xfrm>
            <a:off x="6728163" y="3038297"/>
            <a:ext cx="2415837" cy="3312000"/>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C_Powerpoint_3.jpg"/>
          <p:cNvPicPr>
            <a:picLocks noChangeAspect="1"/>
          </p:cNvPicPr>
          <p:nvPr/>
        </p:nvPicPr>
        <p:blipFill>
          <a:blip r:embed="rId3" cstate="print"/>
          <a:stretch>
            <a:fillRect/>
          </a:stretch>
        </p:blipFill>
        <p:spPr>
          <a:xfrm>
            <a:off x="714" y="-1"/>
            <a:ext cx="9143286" cy="6858537"/>
          </a:xfrm>
          <a:prstGeom prst="rect">
            <a:avLst/>
          </a:prstGeom>
        </p:spPr>
      </p:pic>
      <p:sp>
        <p:nvSpPr>
          <p:cNvPr id="10" name="Title 1"/>
          <p:cNvSpPr>
            <a:spLocks noGrp="1"/>
          </p:cNvSpPr>
          <p:nvPr>
            <p:ph type="title"/>
          </p:nvPr>
        </p:nvSpPr>
        <p:spPr>
          <a:xfrm>
            <a:off x="457199" y="274638"/>
            <a:ext cx="8357191" cy="1143000"/>
          </a:xfrm>
        </p:spPr>
        <p:txBody>
          <a:bodyPr anchor="t">
            <a:noAutofit/>
          </a:bodyPr>
          <a:lstStyle/>
          <a:p>
            <a:pPr algn="l"/>
            <a:r>
              <a:rPr lang="en-US" sz="3400" b="1" dirty="0" smtClean="0">
                <a:solidFill>
                  <a:srgbClr val="445460"/>
                </a:solidFill>
              </a:rPr>
              <a:t>Expanding Health Service Delivery </a:t>
            </a:r>
            <a:br>
              <a:rPr lang="en-US" sz="3400" b="1" dirty="0" smtClean="0">
                <a:solidFill>
                  <a:srgbClr val="445460"/>
                </a:solidFill>
              </a:rPr>
            </a:br>
            <a:r>
              <a:rPr lang="en-US" sz="3400" b="1" dirty="0" smtClean="0">
                <a:solidFill>
                  <a:srgbClr val="445460"/>
                </a:solidFill>
              </a:rPr>
              <a:t>Initiative (EHSDI)</a:t>
            </a:r>
            <a:endParaRPr lang="en-US" sz="3400" b="1" dirty="0">
              <a:solidFill>
                <a:srgbClr val="445460"/>
              </a:solidFill>
            </a:endParaRPr>
          </a:p>
        </p:txBody>
      </p:sp>
      <p:sp>
        <p:nvSpPr>
          <p:cNvPr id="11" name="Subtitle 2"/>
          <p:cNvSpPr>
            <a:spLocks noGrp="1"/>
          </p:cNvSpPr>
          <p:nvPr>
            <p:ph sz="half" idx="1"/>
          </p:nvPr>
        </p:nvSpPr>
        <p:spPr>
          <a:xfrm>
            <a:off x="457200" y="1687132"/>
            <a:ext cx="8124092" cy="4391696"/>
          </a:xfrm>
        </p:spPr>
        <p:txBody>
          <a:bodyPr>
            <a:noAutofit/>
          </a:bodyPr>
          <a:lstStyle/>
          <a:p>
            <a:pPr>
              <a:lnSpc>
                <a:spcPct val="110000"/>
              </a:lnSpc>
              <a:spcBef>
                <a:spcPts val="1800"/>
              </a:spcBef>
              <a:buFont typeface="Arial" pitchFamily="34" charset="0"/>
              <a:buChar char="•"/>
            </a:pPr>
            <a:r>
              <a:rPr lang="en-US" dirty="0" smtClean="0">
                <a:cs typeface="Georgia"/>
              </a:rPr>
              <a:t>EHSDI was ‘the next phase’ of the CHCI</a:t>
            </a:r>
          </a:p>
          <a:p>
            <a:pPr marL="342900" indent="-342900" algn="l">
              <a:lnSpc>
                <a:spcPct val="110000"/>
              </a:lnSpc>
              <a:spcBef>
                <a:spcPts val="1800"/>
              </a:spcBef>
              <a:buFont typeface="Arial" pitchFamily="34" charset="0"/>
              <a:buChar char="•"/>
            </a:pPr>
            <a:r>
              <a:rPr lang="en-US" dirty="0" smtClean="0">
                <a:cs typeface="Georgia"/>
              </a:rPr>
              <a:t>Focused on expansion and reform</a:t>
            </a:r>
          </a:p>
          <a:p>
            <a:pPr marL="342900" indent="-342900" algn="l">
              <a:lnSpc>
                <a:spcPct val="110000"/>
              </a:lnSpc>
              <a:spcBef>
                <a:spcPts val="1800"/>
              </a:spcBef>
              <a:buFont typeface="Arial" pitchFamily="34" charset="0"/>
              <a:buChar char="•"/>
            </a:pPr>
            <a:r>
              <a:rPr lang="en-US" dirty="0" smtClean="0">
                <a:cs typeface="Georgia"/>
              </a:rPr>
              <a:t>H</a:t>
            </a:r>
            <a:r>
              <a:rPr lang="en-US" dirty="0" smtClean="0">
                <a:solidFill>
                  <a:schemeClr val="tx1"/>
                </a:solidFill>
                <a:cs typeface="Georgia"/>
              </a:rPr>
              <a:t>ealth system unable to cope with referrals from the CHCI</a:t>
            </a:r>
          </a:p>
          <a:p>
            <a:pPr>
              <a:spcBef>
                <a:spcPts val="1800"/>
              </a:spcBef>
              <a:buFont typeface="Arial" pitchFamily="34" charset="0"/>
              <a:buChar char="•"/>
            </a:pPr>
            <a:r>
              <a:rPr lang="en-US" dirty="0" smtClean="0">
                <a:cs typeface="Georgia"/>
              </a:rPr>
              <a:t>Builds on existing reforms of the remote PHC system</a:t>
            </a:r>
          </a:p>
          <a:p>
            <a:pPr>
              <a:spcBef>
                <a:spcPts val="1800"/>
              </a:spcBef>
              <a:buFont typeface="Arial" pitchFamily="34" charset="0"/>
              <a:buChar char="•"/>
            </a:pPr>
            <a:r>
              <a:rPr lang="en-US" dirty="0" smtClean="0">
                <a:cs typeface="Georgia"/>
              </a:rPr>
              <a:t>From July 2008 – July 2012</a:t>
            </a:r>
            <a:endParaRPr lang="en-US" dirty="0" smtClean="0">
              <a:solidFill>
                <a:schemeClr val="tx1"/>
              </a:solidFill>
              <a:cs typeface="Georgia"/>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C_Powerpoint_3.jpg"/>
          <p:cNvPicPr>
            <a:picLocks noChangeAspect="1"/>
          </p:cNvPicPr>
          <p:nvPr/>
        </p:nvPicPr>
        <p:blipFill>
          <a:blip r:embed="rId3" cstate="print"/>
          <a:stretch>
            <a:fillRect/>
          </a:stretch>
        </p:blipFill>
        <p:spPr>
          <a:xfrm>
            <a:off x="714" y="-1"/>
            <a:ext cx="9143286" cy="6858537"/>
          </a:xfrm>
          <a:prstGeom prst="rect">
            <a:avLst/>
          </a:prstGeom>
        </p:spPr>
      </p:pic>
      <p:sp>
        <p:nvSpPr>
          <p:cNvPr id="10" name="Title 1"/>
          <p:cNvSpPr>
            <a:spLocks noGrp="1"/>
          </p:cNvSpPr>
          <p:nvPr>
            <p:ph type="title"/>
          </p:nvPr>
        </p:nvSpPr>
        <p:spPr/>
        <p:txBody>
          <a:bodyPr anchor="t">
            <a:noAutofit/>
          </a:bodyPr>
          <a:lstStyle/>
          <a:p>
            <a:pPr algn="l"/>
            <a:r>
              <a:rPr lang="en-US" sz="3600" b="1" dirty="0" smtClean="0">
                <a:solidFill>
                  <a:srgbClr val="445460"/>
                </a:solidFill>
              </a:rPr>
              <a:t>EHSDI objectives and goals</a:t>
            </a:r>
            <a:endParaRPr lang="en-US" sz="3600" b="1" dirty="0">
              <a:solidFill>
                <a:srgbClr val="445460"/>
              </a:solidFill>
            </a:endParaRPr>
          </a:p>
        </p:txBody>
      </p:sp>
      <p:sp>
        <p:nvSpPr>
          <p:cNvPr id="11" name="Subtitle 2"/>
          <p:cNvSpPr>
            <a:spLocks noGrp="1"/>
          </p:cNvSpPr>
          <p:nvPr>
            <p:ph sz="half" idx="1"/>
          </p:nvPr>
        </p:nvSpPr>
        <p:spPr>
          <a:xfrm>
            <a:off x="457199" y="1286807"/>
            <a:ext cx="8474149" cy="1722475"/>
          </a:xfrm>
        </p:spPr>
        <p:txBody>
          <a:bodyPr>
            <a:normAutofit/>
          </a:bodyPr>
          <a:lstStyle/>
          <a:p>
            <a:pPr marL="342900" indent="-342900" algn="l">
              <a:spcBef>
                <a:spcPts val="1800"/>
              </a:spcBef>
              <a:buFont typeface="Arial" pitchFamily="34" charset="0"/>
              <a:buChar char="•"/>
            </a:pPr>
            <a:r>
              <a:rPr lang="en-US" sz="2700" dirty="0" smtClean="0">
                <a:solidFill>
                  <a:schemeClr val="tx1"/>
                </a:solidFill>
                <a:cs typeface="Georgia"/>
              </a:rPr>
              <a:t>Expand PHC to improve access to core health services</a:t>
            </a:r>
          </a:p>
          <a:p>
            <a:pPr marL="342900" indent="-342900" algn="l">
              <a:spcBef>
                <a:spcPts val="1800"/>
              </a:spcBef>
              <a:buFont typeface="Arial" pitchFamily="34" charset="0"/>
              <a:buChar char="•"/>
            </a:pPr>
            <a:r>
              <a:rPr lang="en-US" sz="2700" dirty="0" smtClean="0">
                <a:solidFill>
                  <a:schemeClr val="tx1"/>
                </a:solidFill>
                <a:cs typeface="Georgia"/>
              </a:rPr>
              <a:t>Improve the quality of remote PHC services</a:t>
            </a:r>
          </a:p>
        </p:txBody>
      </p:sp>
      <p:sp>
        <p:nvSpPr>
          <p:cNvPr id="2" name="Content Placeholder 1"/>
          <p:cNvSpPr>
            <a:spLocks noGrp="1"/>
          </p:cNvSpPr>
          <p:nvPr>
            <p:ph sz="half" idx="2"/>
          </p:nvPr>
        </p:nvSpPr>
        <p:spPr>
          <a:xfrm>
            <a:off x="457199" y="3009282"/>
            <a:ext cx="4327451" cy="3341118"/>
          </a:xfrm>
        </p:spPr>
        <p:txBody>
          <a:bodyPr/>
          <a:lstStyle/>
          <a:p>
            <a:pPr>
              <a:spcBef>
                <a:spcPts val="1800"/>
              </a:spcBef>
              <a:buFont typeface="Arial" pitchFamily="34" charset="0"/>
              <a:buChar char="•"/>
            </a:pPr>
            <a:r>
              <a:rPr lang="en-US" sz="2700" dirty="0" smtClean="0">
                <a:cs typeface="Georgia"/>
              </a:rPr>
              <a:t>Develop regional approaches to planning </a:t>
            </a:r>
            <a:r>
              <a:rPr lang="en-US" sz="2700" dirty="0">
                <a:cs typeface="Georgia"/>
              </a:rPr>
              <a:t>and delivery </a:t>
            </a:r>
            <a:r>
              <a:rPr lang="en-US" sz="2700" dirty="0" smtClean="0">
                <a:cs typeface="Georgia"/>
              </a:rPr>
              <a:t>PHC services</a:t>
            </a:r>
            <a:endParaRPr lang="en-US" sz="2700" dirty="0">
              <a:cs typeface="Georgia"/>
            </a:endParaRPr>
          </a:p>
          <a:p>
            <a:pPr>
              <a:spcBef>
                <a:spcPts val="1800"/>
              </a:spcBef>
              <a:buFont typeface="Arial" pitchFamily="34" charset="0"/>
              <a:buChar char="•"/>
            </a:pPr>
            <a:r>
              <a:rPr lang="en-US" sz="2700" dirty="0" smtClean="0">
                <a:cs typeface="Georgia"/>
              </a:rPr>
              <a:t>Increase </a:t>
            </a:r>
            <a:r>
              <a:rPr lang="en-US" sz="2700" dirty="0">
                <a:cs typeface="Georgia"/>
              </a:rPr>
              <a:t>Aboriginal community control </a:t>
            </a:r>
            <a:r>
              <a:rPr lang="en-US" sz="2700" dirty="0" smtClean="0">
                <a:cs typeface="Georgia"/>
              </a:rPr>
              <a:t>in planning and delivery</a:t>
            </a:r>
            <a:endParaRPr lang="en-NZ" sz="2700" dirty="0"/>
          </a:p>
        </p:txBody>
      </p:sp>
      <p:pic>
        <p:nvPicPr>
          <p:cNvPr id="7" name="Picture 6" descr="15.JPG"/>
          <p:cNvPicPr>
            <a:picLocks noChangeAspect="1"/>
          </p:cNvPicPr>
          <p:nvPr/>
        </p:nvPicPr>
        <p:blipFill>
          <a:blip r:embed="rId4"/>
          <a:stretch>
            <a:fillRect/>
          </a:stretch>
        </p:blipFill>
        <p:spPr>
          <a:xfrm>
            <a:off x="5016000" y="3254400"/>
            <a:ext cx="4128000" cy="3096000"/>
          </a:xfrm>
          <a:prstGeom prst="rect">
            <a:avLst/>
          </a:prstGeom>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0121"/>
          </a:xfrm>
        </p:spPr>
        <p:txBody>
          <a:bodyPr/>
          <a:lstStyle/>
          <a:p>
            <a:pPr algn="l"/>
            <a:r>
              <a:rPr lang="en-US" sz="3600" b="1" dirty="0" smtClean="0">
                <a:solidFill>
                  <a:srgbClr val="445460"/>
                </a:solidFill>
              </a:rPr>
              <a:t>Evaluation objectives</a:t>
            </a:r>
          </a:p>
        </p:txBody>
      </p:sp>
      <p:graphicFrame>
        <p:nvGraphicFramePr>
          <p:cNvPr id="5" name="Table 4"/>
          <p:cNvGraphicFramePr>
            <a:graphicFrameLocks noGrp="1"/>
          </p:cNvGraphicFramePr>
          <p:nvPr/>
        </p:nvGraphicFramePr>
        <p:xfrm>
          <a:off x="457200" y="1024759"/>
          <a:ext cx="8172000" cy="5156312"/>
        </p:xfrm>
        <a:graphic>
          <a:graphicData uri="http://schemas.openxmlformats.org/drawingml/2006/table">
            <a:tbl>
              <a:tblPr firstRow="1" bandRow="1">
                <a:tableStyleId>{69C7853C-536D-4A76-A0AE-DD22124D55A5}</a:tableStyleId>
              </a:tblPr>
              <a:tblGrid>
                <a:gridCol w="2043000"/>
                <a:gridCol w="1839980"/>
                <a:gridCol w="2246020"/>
                <a:gridCol w="2043000"/>
              </a:tblGrid>
              <a:tr h="353669">
                <a:tc>
                  <a:txBody>
                    <a:bodyPr/>
                    <a:lstStyle/>
                    <a:p>
                      <a:pPr algn="ctr"/>
                      <a:r>
                        <a:rPr lang="en-US" dirty="0" smtClean="0"/>
                        <a:t>Effectiveness</a:t>
                      </a:r>
                      <a:endParaRPr lang="en-US" dirty="0"/>
                    </a:p>
                  </a:txBody>
                  <a:tcPr/>
                </a:tc>
                <a:tc>
                  <a:txBody>
                    <a:bodyPr/>
                    <a:lstStyle/>
                    <a:p>
                      <a:pPr algn="ctr"/>
                      <a:r>
                        <a:rPr lang="en-US" dirty="0" smtClean="0"/>
                        <a:t>Efficiency</a:t>
                      </a:r>
                      <a:endParaRPr lang="en-US" dirty="0"/>
                    </a:p>
                  </a:txBody>
                  <a:tcPr/>
                </a:tc>
                <a:tc>
                  <a:txBody>
                    <a:bodyPr/>
                    <a:lstStyle/>
                    <a:p>
                      <a:pPr algn="ctr"/>
                      <a:r>
                        <a:rPr lang="en-US" dirty="0" smtClean="0"/>
                        <a:t>Appropriateness</a:t>
                      </a:r>
                      <a:endParaRPr lang="en-US" dirty="0"/>
                    </a:p>
                  </a:txBody>
                  <a:tcPr/>
                </a:tc>
                <a:tc>
                  <a:txBody>
                    <a:bodyPr/>
                    <a:lstStyle/>
                    <a:p>
                      <a:pPr algn="ctr"/>
                      <a:r>
                        <a:rPr lang="en-US" dirty="0" smtClean="0"/>
                        <a:t>(Sustainability)</a:t>
                      </a:r>
                      <a:endParaRPr lang="en-US" dirty="0"/>
                    </a:p>
                  </a:txBody>
                  <a:tcPr/>
                </a:tc>
              </a:tr>
              <a:tr h="1980437">
                <a:tc gridSpan="4">
                  <a:txBody>
                    <a:bodyPr/>
                    <a:lstStyle/>
                    <a:p>
                      <a:r>
                        <a:rPr lang="en-US" b="1" dirty="0" smtClean="0"/>
                        <a:t>CHCI</a:t>
                      </a:r>
                    </a:p>
                    <a:p>
                      <a:pPr marL="180975" indent="-180975">
                        <a:spcBef>
                          <a:spcPts val="900"/>
                        </a:spcBef>
                        <a:buFont typeface="Arial" pitchFamily="34" charset="0"/>
                        <a:buChar char="•"/>
                        <a:defRPr/>
                      </a:pPr>
                      <a:r>
                        <a:rPr lang="en-US" sz="1800" dirty="0" smtClean="0"/>
                        <a:t>Did the checks reach the target population?</a:t>
                      </a:r>
                    </a:p>
                    <a:p>
                      <a:pPr marL="180975" indent="-180975">
                        <a:spcBef>
                          <a:spcPts val="900"/>
                        </a:spcBef>
                        <a:buFont typeface="Arial" pitchFamily="34" charset="0"/>
                        <a:buChar char="•"/>
                        <a:defRPr/>
                      </a:pPr>
                      <a:r>
                        <a:rPr lang="en-US" sz="1800" dirty="0" smtClean="0"/>
                        <a:t>What conditions were found?</a:t>
                      </a:r>
                    </a:p>
                    <a:p>
                      <a:pPr marL="180975" indent="-180975">
                        <a:spcBef>
                          <a:spcPts val="900"/>
                        </a:spcBef>
                        <a:buFont typeface="Arial" pitchFamily="34" charset="0"/>
                        <a:buChar char="•"/>
                        <a:defRPr/>
                      </a:pPr>
                      <a:r>
                        <a:rPr lang="en-US" sz="1800" dirty="0" smtClean="0"/>
                        <a:t>Were the requested follow-up service received? (gaps, barriers)</a:t>
                      </a:r>
                    </a:p>
                    <a:p>
                      <a:pPr marL="180975" indent="-180975">
                        <a:spcBef>
                          <a:spcPts val="900"/>
                        </a:spcBef>
                        <a:buFont typeface="Arial" pitchFamily="34" charset="0"/>
                        <a:buChar char="•"/>
                        <a:defRPr/>
                      </a:pPr>
                      <a:r>
                        <a:rPr lang="en-US" dirty="0" smtClean="0"/>
                        <a:t>Were there improvements in</a:t>
                      </a:r>
                      <a:r>
                        <a:rPr lang="en-US" baseline="0" dirty="0" smtClean="0"/>
                        <a:t> </a:t>
                      </a:r>
                      <a:r>
                        <a:rPr lang="en-US" dirty="0" smtClean="0"/>
                        <a:t>health service delivery</a:t>
                      </a:r>
                      <a:r>
                        <a:rPr lang="en-US" baseline="0" dirty="0" smtClean="0"/>
                        <a:t> and</a:t>
                      </a:r>
                      <a:r>
                        <a:rPr lang="en-US" dirty="0" smtClean="0"/>
                        <a:t> health status?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r>
              <a:tr h="2810115">
                <a:tc gridSpan="4">
                  <a:txBody>
                    <a:bodyPr/>
                    <a:lstStyle/>
                    <a:p>
                      <a:pPr marL="0" indent="-180975" algn="l" defTabSz="457200" rtl="0" eaLnBrk="1" latinLnBrk="0" hangingPunct="1">
                        <a:spcBef>
                          <a:spcPts val="1200"/>
                        </a:spcBef>
                        <a:buFont typeface="Arial" pitchFamily="34" charset="0"/>
                        <a:buNone/>
                        <a:defRPr/>
                      </a:pPr>
                      <a:r>
                        <a:rPr lang="en-US" sz="1800" b="1" kern="1200" dirty="0" smtClean="0"/>
                        <a:t>EHSDI</a:t>
                      </a:r>
                    </a:p>
                    <a:p>
                      <a:pPr marL="180975" indent="-180975" algn="l" defTabSz="457200" rtl="0" eaLnBrk="1" latinLnBrk="0" hangingPunct="1">
                        <a:spcBef>
                          <a:spcPts val="1000"/>
                        </a:spcBef>
                        <a:buFont typeface="Arial" pitchFamily="34" charset="0"/>
                        <a:buChar char="•"/>
                        <a:defRPr/>
                      </a:pPr>
                      <a:r>
                        <a:rPr lang="en-US" sz="1800" kern="1200" dirty="0" smtClean="0"/>
                        <a:t>Impact on PHC service delivery, equitable distribution of resources</a:t>
                      </a:r>
                    </a:p>
                    <a:p>
                      <a:pPr marL="180975" indent="-180975" algn="l" defTabSz="457200" rtl="0" eaLnBrk="1" latinLnBrk="0" hangingPunct="1">
                        <a:spcBef>
                          <a:spcPts val="1000"/>
                        </a:spcBef>
                        <a:buFont typeface="Arial" pitchFamily="34" charset="0"/>
                        <a:buChar char="•"/>
                        <a:defRPr/>
                      </a:pPr>
                      <a:r>
                        <a:rPr lang="en-US" sz="1800" kern="1200" dirty="0" smtClean="0"/>
                        <a:t>Extent Aboriginal people engaged in health service planning and governance</a:t>
                      </a:r>
                    </a:p>
                    <a:p>
                      <a:pPr marL="180975" indent="-180975" algn="l" defTabSz="457200" rtl="0" eaLnBrk="1" latinLnBrk="0" hangingPunct="1">
                        <a:spcBef>
                          <a:spcPts val="1000"/>
                        </a:spcBef>
                        <a:buFont typeface="Arial" pitchFamily="34" charset="0"/>
                        <a:buChar char="•"/>
                        <a:defRPr/>
                      </a:pPr>
                      <a:r>
                        <a:rPr lang="en-US" sz="1800" kern="1200" dirty="0" smtClean="0"/>
                        <a:t>Efficiency in maximizing health service delivery</a:t>
                      </a:r>
                    </a:p>
                    <a:p>
                      <a:pPr marL="180975" indent="-180975" algn="l" defTabSz="457200" rtl="0" eaLnBrk="1" latinLnBrk="0" hangingPunct="1">
                        <a:spcBef>
                          <a:spcPts val="1000"/>
                        </a:spcBef>
                        <a:buFont typeface="Arial" pitchFamily="34" charset="0"/>
                        <a:buChar char="•"/>
                        <a:defRPr/>
                      </a:pPr>
                      <a:r>
                        <a:rPr lang="en-US" sz="1800" kern="1200" dirty="0" smtClean="0"/>
                        <a:t>Effectiveness in achieving change in health status</a:t>
                      </a:r>
                    </a:p>
                    <a:p>
                      <a:pPr marL="180975" indent="-180975" algn="l" defTabSz="457200" rtl="0" eaLnBrk="1" latinLnBrk="0" hangingPunct="1">
                        <a:spcBef>
                          <a:spcPts val="1000"/>
                        </a:spcBef>
                        <a:buFont typeface="Arial" pitchFamily="34" charset="0"/>
                        <a:buChar char="•"/>
                        <a:defRPr/>
                      </a:pPr>
                      <a:r>
                        <a:rPr lang="en-US" sz="1800" kern="1200" dirty="0" smtClean="0"/>
                        <a:t>Impact of regional reform process on operation of health services</a:t>
                      </a:r>
                    </a:p>
                    <a:p>
                      <a:pPr marL="180975" indent="-180975" algn="l" defTabSz="457200" rtl="0" eaLnBrk="1" latinLnBrk="0" hangingPunct="1">
                        <a:spcBef>
                          <a:spcPts val="1000"/>
                        </a:spcBef>
                        <a:buFont typeface="Arial" pitchFamily="34" charset="0"/>
                        <a:buChar char="•"/>
                        <a:defRPr/>
                      </a:pPr>
                      <a:r>
                        <a:rPr lang="en-US" sz="1800" kern="1200" dirty="0" smtClean="0"/>
                        <a:t>Impact and sustainability of RAHC on workforce availability and flexibility</a:t>
                      </a:r>
                      <a:endParaRPr lang="en-US" sz="1800" kern="1200" dirty="0" smtClean="0">
                        <a:solidFill>
                          <a:schemeClr val="dk1"/>
                        </a:solidFill>
                        <a:latin typeface="+mn-lt"/>
                        <a:ea typeface="+mn-ea"/>
                        <a:cs typeface="+mn-cs"/>
                      </a:endParaRPr>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r>
            </a:tbl>
          </a:graphicData>
        </a:graphic>
      </p:graphicFrame>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0121"/>
          </a:xfrm>
        </p:spPr>
        <p:txBody>
          <a:bodyPr/>
          <a:lstStyle/>
          <a:p>
            <a:pPr algn="l"/>
            <a:r>
              <a:rPr lang="en-US" sz="3300" b="1" dirty="0" smtClean="0">
                <a:solidFill>
                  <a:srgbClr val="445460"/>
                </a:solidFill>
              </a:rPr>
              <a:t>Evaluation partners and participants</a:t>
            </a:r>
          </a:p>
        </p:txBody>
      </p:sp>
      <p:graphicFrame>
        <p:nvGraphicFramePr>
          <p:cNvPr id="10" name="Table 9"/>
          <p:cNvGraphicFramePr>
            <a:graphicFrameLocks noGrp="1"/>
          </p:cNvGraphicFramePr>
          <p:nvPr/>
        </p:nvGraphicFramePr>
        <p:xfrm>
          <a:off x="611747" y="1024759"/>
          <a:ext cx="7920000" cy="4588713"/>
        </p:xfrm>
        <a:graphic>
          <a:graphicData uri="http://schemas.openxmlformats.org/drawingml/2006/table">
            <a:tbl>
              <a:tblPr firstRow="1" bandRow="1">
                <a:tableStyleId>{69C7853C-536D-4A76-A0AE-DD22124D55A5}</a:tableStyleId>
              </a:tblPr>
              <a:tblGrid>
                <a:gridCol w="2640000"/>
                <a:gridCol w="1333132"/>
                <a:gridCol w="1306868"/>
                <a:gridCol w="2640000"/>
              </a:tblGrid>
              <a:tr h="649495">
                <a:tc>
                  <a:txBody>
                    <a:bodyPr/>
                    <a:lstStyle/>
                    <a:p>
                      <a:pPr algn="ctr">
                        <a:lnSpc>
                          <a:spcPct val="100000"/>
                        </a:lnSpc>
                        <a:spcBef>
                          <a:spcPts val="0"/>
                        </a:spcBef>
                        <a:spcAft>
                          <a:spcPts val="0"/>
                        </a:spcAft>
                      </a:pPr>
                      <a:r>
                        <a:rPr lang="en-US" sz="2400" dirty="0" err="1" smtClean="0"/>
                        <a:t>DoHA</a:t>
                      </a:r>
                      <a:endParaRPr lang="en-US" sz="2400" dirty="0"/>
                    </a:p>
                  </a:txBody>
                  <a:tcPr anchor="ctr"/>
                </a:tc>
                <a:tc gridSpan="2">
                  <a:txBody>
                    <a:bodyPr/>
                    <a:lstStyle/>
                    <a:p>
                      <a:pPr algn="ctr">
                        <a:lnSpc>
                          <a:spcPct val="100000"/>
                        </a:lnSpc>
                        <a:spcBef>
                          <a:spcPts val="0"/>
                        </a:spcBef>
                        <a:spcAft>
                          <a:spcPts val="0"/>
                        </a:spcAft>
                      </a:pPr>
                      <a:r>
                        <a:rPr lang="en-US" sz="2400" dirty="0" smtClean="0"/>
                        <a:t>NT DHF</a:t>
                      </a:r>
                      <a:endParaRPr lang="en-US" sz="2400" dirty="0"/>
                    </a:p>
                  </a:txBody>
                  <a:tcPr anchor="ctr"/>
                </a:tc>
                <a:tc hMerge="1">
                  <a:txBody>
                    <a:bodyPr/>
                    <a:lstStyle/>
                    <a:p>
                      <a:endParaRPr lang="en-US"/>
                    </a:p>
                  </a:txBody>
                  <a:tcPr/>
                </a:tc>
                <a:tc>
                  <a:txBody>
                    <a:bodyPr/>
                    <a:lstStyle/>
                    <a:p>
                      <a:pPr algn="ctr">
                        <a:lnSpc>
                          <a:spcPct val="100000"/>
                        </a:lnSpc>
                        <a:spcBef>
                          <a:spcPts val="0"/>
                        </a:spcBef>
                        <a:spcAft>
                          <a:spcPts val="0"/>
                        </a:spcAft>
                      </a:pPr>
                      <a:r>
                        <a:rPr lang="en-US" sz="2400" dirty="0" smtClean="0"/>
                        <a:t>AMSANT</a:t>
                      </a:r>
                      <a:endParaRPr lang="en-US" sz="2400" dirty="0"/>
                    </a:p>
                  </a:txBody>
                  <a:tcPr anchor="ctr"/>
                </a:tc>
              </a:tr>
              <a:tr h="708338">
                <a:tc gridSpan="4">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t>Interagency groups and committees</a:t>
                      </a:r>
                    </a:p>
                  </a:txBody>
                  <a:tcPr anchor="ctr"/>
                </a:tc>
                <a:tc hMerge="1">
                  <a:txBody>
                    <a:bodyPr/>
                    <a:lstStyle/>
                    <a:p>
                      <a:pPr marL="0" marR="0" indent="0" algn="ctr" defTabSz="457200" rtl="0" eaLnBrk="1" fontAlgn="auto" latinLnBrk="0" hangingPunct="1">
                        <a:lnSpc>
                          <a:spcPct val="200000"/>
                        </a:lnSpc>
                        <a:spcBef>
                          <a:spcPts val="0"/>
                        </a:spcBef>
                        <a:spcAft>
                          <a:spcPts val="0"/>
                        </a:spcAft>
                        <a:buClrTx/>
                        <a:buSzTx/>
                        <a:buFontTx/>
                        <a:buNone/>
                        <a:tabLst/>
                        <a:defRPr/>
                      </a:pPr>
                      <a:endParaRPr lang="en-US" sz="2400" dirty="0" smtClean="0"/>
                    </a:p>
                  </a:txBody>
                  <a:tcPr anchor="ctr"/>
                </a:tc>
                <a:tc hMerge="1">
                  <a:txBody>
                    <a:bodyPr/>
                    <a:lstStyle/>
                    <a:p>
                      <a:endParaRPr lang="en-US"/>
                    </a:p>
                  </a:txBody>
                  <a:tcPr/>
                </a:tc>
                <a:tc hMerge="1">
                  <a:txBody>
                    <a:bodyPr/>
                    <a:lstStyle/>
                    <a:p>
                      <a:pPr algn="ctr">
                        <a:lnSpc>
                          <a:spcPct val="200000"/>
                        </a:lnSpc>
                        <a:spcBef>
                          <a:spcPts val="0"/>
                        </a:spcBef>
                        <a:spcAft>
                          <a:spcPts val="0"/>
                        </a:spcAft>
                      </a:pPr>
                      <a:endParaRPr lang="en-US" sz="2400" dirty="0"/>
                    </a:p>
                  </a:txBody>
                  <a:tcPr anchor="ctr"/>
                </a:tc>
              </a:tr>
              <a:tr h="370840">
                <a:tc gridSpan="2">
                  <a:txBody>
                    <a:bodyPr/>
                    <a:lstStyle/>
                    <a:p>
                      <a:pPr marL="0" algn="ctr" defTabSz="457200" rtl="0" eaLnBrk="1" latinLnBrk="0" hangingPunct="1">
                        <a:lnSpc>
                          <a:spcPct val="100000"/>
                        </a:lnSpc>
                        <a:spcBef>
                          <a:spcPts val="0"/>
                        </a:spcBef>
                        <a:spcAft>
                          <a:spcPts val="0"/>
                        </a:spcAft>
                      </a:pPr>
                      <a:r>
                        <a:rPr lang="en-US" sz="2400" kern="1200" dirty="0" smtClean="0">
                          <a:solidFill>
                            <a:schemeClr val="dk1"/>
                          </a:solidFill>
                          <a:latin typeface="+mn-lt"/>
                          <a:ea typeface="+mn-ea"/>
                          <a:cs typeface="+mn-cs"/>
                        </a:rPr>
                        <a:t>Indigenous Advisory Group</a:t>
                      </a:r>
                      <a:endParaRPr lang="en-US" sz="2400" kern="1200" dirty="0">
                        <a:solidFill>
                          <a:schemeClr val="dk1"/>
                        </a:solidFill>
                        <a:latin typeface="+mn-lt"/>
                        <a:ea typeface="+mn-ea"/>
                        <a:cs typeface="+mn-cs"/>
                      </a:endParaRPr>
                    </a:p>
                  </a:txBody>
                  <a:tcPr anchor="ctr"/>
                </a:tc>
                <a:tc hMerge="1">
                  <a:txBody>
                    <a:bodyPr/>
                    <a:lstStyle/>
                    <a:p>
                      <a:pPr algn="ctr">
                        <a:lnSpc>
                          <a:spcPct val="200000"/>
                        </a:lnSpc>
                        <a:spcBef>
                          <a:spcPts val="0"/>
                        </a:spcBef>
                        <a:spcAft>
                          <a:spcPts val="0"/>
                        </a:spcAft>
                      </a:pPr>
                      <a:endParaRPr lang="en-US" sz="2400" dirty="0"/>
                    </a:p>
                  </a:txBody>
                  <a:tcPr anchor="ctr"/>
                </a:tc>
                <a:tc gridSpan="2">
                  <a:txBody>
                    <a:bodyPr/>
                    <a:lstStyle/>
                    <a:p>
                      <a:pPr algn="ctr">
                        <a:lnSpc>
                          <a:spcPct val="100000"/>
                        </a:lnSpc>
                        <a:spcBef>
                          <a:spcPts val="0"/>
                        </a:spcBef>
                        <a:spcAft>
                          <a:spcPts val="0"/>
                        </a:spcAft>
                      </a:pPr>
                      <a:r>
                        <a:rPr lang="en-US" sz="2400" dirty="0" smtClean="0"/>
                        <a:t>Australian Institute of Health and Welfare</a:t>
                      </a:r>
                      <a:endParaRPr lang="en-US" sz="2400" dirty="0"/>
                    </a:p>
                  </a:txBody>
                  <a:tcPr anchor="ctr"/>
                </a:tc>
                <a:tc hMerge="1">
                  <a:txBody>
                    <a:bodyPr/>
                    <a:lstStyle/>
                    <a:p>
                      <a:pPr algn="ctr">
                        <a:lnSpc>
                          <a:spcPct val="200000"/>
                        </a:lnSpc>
                        <a:spcBef>
                          <a:spcPts val="0"/>
                        </a:spcBef>
                        <a:spcAft>
                          <a:spcPts val="0"/>
                        </a:spcAft>
                      </a:pPr>
                      <a:endParaRPr lang="en-US" sz="2400" dirty="0"/>
                    </a:p>
                  </a:txBody>
                  <a:tcPr anchor="ctr"/>
                </a:tc>
              </a:tr>
              <a:tr h="370840">
                <a:tc gridSpan="4">
                  <a:txBody>
                    <a:bodyPr/>
                    <a:lstStyle/>
                    <a:p>
                      <a:pPr algn="ctr">
                        <a:spcBef>
                          <a:spcPts val="1200"/>
                        </a:spcBef>
                        <a:spcAft>
                          <a:spcPts val="600"/>
                        </a:spcAft>
                      </a:pPr>
                      <a:r>
                        <a:rPr lang="en-US" sz="2400" b="1" dirty="0" smtClean="0"/>
                        <a:t>Participants</a:t>
                      </a:r>
                    </a:p>
                    <a:p>
                      <a:pPr marL="180975" indent="-180975" algn="ctr">
                        <a:spcBef>
                          <a:spcPts val="600"/>
                        </a:spcBef>
                        <a:spcAft>
                          <a:spcPts val="600"/>
                        </a:spcAft>
                        <a:buFont typeface="Arial" pitchFamily="34" charset="0"/>
                        <a:buChar char="•"/>
                      </a:pPr>
                      <a:r>
                        <a:rPr lang="en-US" sz="2200" dirty="0" smtClean="0"/>
                        <a:t>Residents of NT remote Aboriginal</a:t>
                      </a:r>
                      <a:r>
                        <a:rPr lang="en-US" sz="2200" baseline="0" dirty="0" smtClean="0"/>
                        <a:t> communities</a:t>
                      </a:r>
                    </a:p>
                    <a:p>
                      <a:pPr marL="180975" indent="-180975" algn="ctr">
                        <a:spcBef>
                          <a:spcPts val="600"/>
                        </a:spcBef>
                        <a:spcAft>
                          <a:spcPts val="600"/>
                        </a:spcAft>
                        <a:buFont typeface="Arial" pitchFamily="34" charset="0"/>
                        <a:buChar char="•"/>
                      </a:pPr>
                      <a:r>
                        <a:rPr lang="en-US" sz="2200" dirty="0" smtClean="0"/>
                        <a:t>Clinical staff in community</a:t>
                      </a:r>
                      <a:r>
                        <a:rPr lang="en-US" sz="2200" baseline="0" dirty="0" smtClean="0"/>
                        <a:t> health </a:t>
                      </a:r>
                      <a:r>
                        <a:rPr lang="en-US" sz="2200" baseline="0" dirty="0" err="1" smtClean="0"/>
                        <a:t>centres</a:t>
                      </a:r>
                      <a:endParaRPr lang="en-US" sz="2200" dirty="0" smtClean="0"/>
                    </a:p>
                    <a:p>
                      <a:pPr marL="180975" indent="-180975" algn="ctr">
                        <a:spcBef>
                          <a:spcPts val="600"/>
                        </a:spcBef>
                        <a:spcAft>
                          <a:spcPts val="600"/>
                        </a:spcAft>
                        <a:buFont typeface="Arial" pitchFamily="34" charset="0"/>
                        <a:buChar char="•"/>
                      </a:pPr>
                      <a:r>
                        <a:rPr lang="en-US" sz="2200" dirty="0" smtClean="0"/>
                        <a:t>Regional health service staff</a:t>
                      </a:r>
                    </a:p>
                    <a:p>
                      <a:pPr marL="180975" indent="-180975" algn="ctr">
                        <a:spcBef>
                          <a:spcPts val="600"/>
                        </a:spcBef>
                        <a:spcAft>
                          <a:spcPts val="600"/>
                        </a:spcAft>
                        <a:buFont typeface="Arial" pitchFamily="34" charset="0"/>
                        <a:buChar char="•"/>
                      </a:pPr>
                      <a:r>
                        <a:rPr lang="en-US" sz="2200" dirty="0" smtClean="0"/>
                        <a:t>Professionals and experts</a:t>
                      </a:r>
                      <a:endParaRPr lang="en-US" sz="2200" dirty="0"/>
                    </a:p>
                  </a:txBody>
                  <a:tcPr anchor="ctr"/>
                </a:tc>
                <a:tc hMerge="1">
                  <a:txBody>
                    <a:bodyPr/>
                    <a:lstStyle/>
                    <a:p>
                      <a:endParaRPr lang="en-US" dirty="0"/>
                    </a:p>
                  </a:txBody>
                  <a:tcPr/>
                </a:tc>
                <a:tc hMerge="1">
                  <a:txBody>
                    <a:bodyPr/>
                    <a:lstStyle/>
                    <a:p>
                      <a:endParaRPr lang="en-US"/>
                    </a:p>
                  </a:txBody>
                  <a:tcPr/>
                </a:tc>
                <a:tc hMerge="1">
                  <a:txBody>
                    <a:bodyPr/>
                    <a:lstStyle/>
                    <a:p>
                      <a:endParaRPr lang="en-US" dirty="0"/>
                    </a:p>
                  </a:txBody>
                  <a:tcPr/>
                </a:tc>
              </a:tr>
            </a:tbl>
          </a:graphicData>
        </a:graphic>
      </p:graphicFrame>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Metro">
      <a:dk1>
        <a:sysClr val="windowText" lastClr="000000"/>
      </a:dk1>
      <a:lt1>
        <a:sysClr val="window" lastClr="E8E8EC"/>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E8E8E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E8E8E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2116</TotalTime>
  <Words>3104</Words>
  <Application>Microsoft Office PowerPoint</Application>
  <PresentationFormat>On-screen Show (4:3)</PresentationFormat>
  <Paragraphs>315</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An evaluation response to the emergency response  Evaluating Indigenous health initiatives in the Northern Territory</vt:lpstr>
      <vt:lpstr>What we will cover</vt:lpstr>
      <vt:lpstr>Some background</vt:lpstr>
      <vt:lpstr>The CHCI &amp; EHSDI</vt:lpstr>
      <vt:lpstr>Child Health Check Initiative (CHCI)</vt:lpstr>
      <vt:lpstr>Expanding Health Service Delivery  Initiative (EHSDI)</vt:lpstr>
      <vt:lpstr>EHSDI objectives and goals</vt:lpstr>
      <vt:lpstr>Evaluation objectives</vt:lpstr>
      <vt:lpstr>Evaluation partners and participants</vt:lpstr>
      <vt:lpstr>Evaluation approach – overview</vt:lpstr>
      <vt:lpstr>Looked at all levels of health system</vt:lpstr>
      <vt:lpstr>Influence – looking beyond the initiatives</vt:lpstr>
      <vt:lpstr>Influence – interacting with decision makers</vt:lpstr>
      <vt:lpstr>Overall lessons</vt:lpstr>
      <vt:lpstr>Acknowledgements</vt:lpstr>
      <vt:lpstr>Further information: nhardie-boys@allenandclarke.co.nz  mcarter@allenandclarke.co.nz  Reports: www.health.gov.au/internet/main/publishing.nsf/Content/oatsih_chci-ehsdi_report www.allenandclarke.co.nz  </vt:lpstr>
    </vt:vector>
  </TitlesOfParts>
  <Company>Blackdog Design Limited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George Williams</dc:creator>
  <cp:lastModifiedBy>Ned Hardie-Boys</cp:lastModifiedBy>
  <cp:revision>165</cp:revision>
  <dcterms:created xsi:type="dcterms:W3CDTF">2010-10-12T02:05:57Z</dcterms:created>
  <dcterms:modified xsi:type="dcterms:W3CDTF">2011-08-30T11:26:12Z</dcterms:modified>
</cp:coreProperties>
</file>